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0"/>
  </p:notesMasterIdLst>
  <p:sldIdLst>
    <p:sldId id="256" r:id="rId3"/>
    <p:sldId id="257" r:id="rId4"/>
    <p:sldId id="258" r:id="rId5"/>
    <p:sldId id="259" r:id="rId6"/>
    <p:sldId id="262" r:id="rId7"/>
    <p:sldId id="261" r:id="rId8"/>
    <p:sldId id="263"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1" r:id="rId30"/>
    <p:sldId id="292" r:id="rId31"/>
    <p:sldId id="293" r:id="rId32"/>
    <p:sldId id="290" r:id="rId33"/>
    <p:sldId id="294" r:id="rId34"/>
    <p:sldId id="295" r:id="rId35"/>
    <p:sldId id="296" r:id="rId36"/>
    <p:sldId id="297" r:id="rId37"/>
    <p:sldId id="298" r:id="rId38"/>
    <p:sldId id="299" r:id="rId39"/>
    <p:sldId id="300" r:id="rId40"/>
    <p:sldId id="301" r:id="rId41"/>
    <p:sldId id="304" r:id="rId42"/>
    <p:sldId id="305" r:id="rId43"/>
    <p:sldId id="306" r:id="rId44"/>
    <p:sldId id="307" r:id="rId45"/>
    <p:sldId id="308" r:id="rId46"/>
    <p:sldId id="309" r:id="rId47"/>
    <p:sldId id="310" r:id="rId48"/>
    <p:sldId id="311" r:id="rId49"/>
    <p:sldId id="312" r:id="rId50"/>
    <p:sldId id="313" r:id="rId51"/>
    <p:sldId id="314" r:id="rId52"/>
    <p:sldId id="302" r:id="rId53"/>
    <p:sldId id="303" r:id="rId54"/>
    <p:sldId id="317" r:id="rId55"/>
    <p:sldId id="318" r:id="rId56"/>
    <p:sldId id="315" r:id="rId57"/>
    <p:sldId id="316" r:id="rId58"/>
    <p:sldId id="319" r:id="rId59"/>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123" d="100"/>
          <a:sy n="123" d="100"/>
        </p:scale>
        <p:origin x="12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tags" Target="tags/tag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B39A868-200A-44DB-8348-56BEB472187C}" type="doc">
      <dgm:prSet loTypeId="urn:microsoft.com/office/officeart/2005/8/layout/orgChart1#1" loCatId="hierarchy" qsTypeId="urn:microsoft.com/office/officeart/2005/8/quickstyle/simple3#1" qsCatId="simple" csTypeId="urn:microsoft.com/office/officeart/2005/8/colors/accent1_1#1" csCatId="accent1" phldr="1"/>
      <dgm:spPr/>
      <dgm:t>
        <a:bodyPr/>
        <a:lstStyle/>
        <a:p>
          <a:endParaRPr lang="zh-CN" altLang="en-US"/>
        </a:p>
      </dgm:t>
    </dgm:pt>
    <dgm:pt modelId="{8D61C20E-133A-4E03-B9CE-4C158AA11C92}">
      <dgm:prSet phldrT="[文本]" custT="1"/>
      <dgm:spPr/>
      <dgm:t>
        <a:bodyPr/>
        <a:lstStyle/>
        <a:p>
          <a:r>
            <a:rPr lang="zh-CN" altLang="en-US" sz="1800" dirty="0"/>
            <a:t>代表性主干网络</a:t>
          </a:r>
        </a:p>
      </dgm:t>
    </dgm:pt>
    <dgm:pt modelId="{3D7B516E-8788-4D12-B920-3E687B749AA0}" type="parTrans" cxnId="{46EE377D-D15C-40D9-B51A-4AF564B59C52}">
      <dgm:prSet/>
      <dgm:spPr/>
      <dgm:t>
        <a:bodyPr/>
        <a:lstStyle/>
        <a:p>
          <a:endParaRPr lang="zh-CN" altLang="en-US"/>
        </a:p>
      </dgm:t>
    </dgm:pt>
    <dgm:pt modelId="{6F2E682B-AF83-4C6C-9FE8-1FF6D0BAF89D}" type="sibTrans" cxnId="{46EE377D-D15C-40D9-B51A-4AF564B59C52}">
      <dgm:prSet/>
      <dgm:spPr/>
      <dgm:t>
        <a:bodyPr/>
        <a:lstStyle/>
        <a:p>
          <a:endParaRPr lang="zh-CN" altLang="en-US"/>
        </a:p>
      </dgm:t>
    </dgm:pt>
    <dgm:pt modelId="{59BF2CFB-A3BE-4A23-884E-78215F72D618}" type="asst">
      <dgm:prSet phldrT="[文本]" custT="1"/>
      <dgm:spPr/>
      <dgm:t>
        <a:bodyPr/>
        <a:lstStyle/>
        <a:p>
          <a:r>
            <a:rPr lang="zh-CN" altLang="en-US" sz="1800" dirty="0"/>
            <a:t>卷积</a:t>
          </a:r>
        </a:p>
      </dgm:t>
    </dgm:pt>
    <dgm:pt modelId="{F839EBA5-4FA1-47A9-BE22-5A8898909C67}" type="parTrans" cxnId="{BE20C98E-1BBF-4F2F-A57B-191103A9984D}">
      <dgm:prSet/>
      <dgm:spPr/>
      <dgm:t>
        <a:bodyPr/>
        <a:lstStyle/>
        <a:p>
          <a:endParaRPr lang="zh-CN" altLang="en-US"/>
        </a:p>
      </dgm:t>
    </dgm:pt>
    <dgm:pt modelId="{8AB897C3-4B31-4E2F-9D0B-A4D6FB61DB35}" type="sibTrans" cxnId="{BE20C98E-1BBF-4F2F-A57B-191103A9984D}">
      <dgm:prSet/>
      <dgm:spPr/>
      <dgm:t>
        <a:bodyPr/>
        <a:lstStyle/>
        <a:p>
          <a:endParaRPr lang="zh-CN" altLang="en-US"/>
        </a:p>
      </dgm:t>
    </dgm:pt>
    <dgm:pt modelId="{EC3BF94E-D086-4634-9F31-18E073F23CA8}" type="asst">
      <dgm:prSet custT="1"/>
      <dgm:spPr/>
      <dgm:t>
        <a:bodyPr/>
        <a:lstStyle/>
        <a:p>
          <a:r>
            <a:rPr lang="zh-CN" altLang="en-US" sz="1800" dirty="0"/>
            <a:t>注意力</a:t>
          </a:r>
        </a:p>
      </dgm:t>
    </dgm:pt>
    <dgm:pt modelId="{45689543-E050-43C0-A259-F2D070AEC269}" type="parTrans" cxnId="{EB244131-E8F7-4686-A56B-3043AFF70D2C}">
      <dgm:prSet/>
      <dgm:spPr/>
      <dgm:t>
        <a:bodyPr/>
        <a:lstStyle/>
        <a:p>
          <a:endParaRPr lang="zh-CN" altLang="en-US"/>
        </a:p>
      </dgm:t>
    </dgm:pt>
    <dgm:pt modelId="{2BDA4BB2-379A-4D64-86D6-6D315F3E0C58}" type="sibTrans" cxnId="{EB244131-E8F7-4686-A56B-3043AFF70D2C}">
      <dgm:prSet/>
      <dgm:spPr/>
      <dgm:t>
        <a:bodyPr/>
        <a:lstStyle/>
        <a:p>
          <a:endParaRPr lang="zh-CN" altLang="en-US"/>
        </a:p>
      </dgm:t>
    </dgm:pt>
    <dgm:pt modelId="{85528BE1-4729-4E60-A3CB-D11A13547E2C}">
      <dgm:prSet custT="1"/>
      <dgm:spPr/>
      <dgm:t>
        <a:bodyPr/>
        <a:lstStyle/>
        <a:p>
          <a:r>
            <a:rPr lang="en-US" altLang="zh-CN" sz="1800" dirty="0"/>
            <a:t>CNN</a:t>
          </a:r>
          <a:endParaRPr lang="zh-CN" altLang="en-US" sz="1800" dirty="0"/>
        </a:p>
      </dgm:t>
    </dgm:pt>
    <dgm:pt modelId="{AB51014A-5F75-40FE-B5EE-F062E5DF791F}" type="parTrans" cxnId="{4FADE722-6322-4085-A5AC-F35E540D5D47}">
      <dgm:prSet/>
      <dgm:spPr/>
      <dgm:t>
        <a:bodyPr/>
        <a:lstStyle/>
        <a:p>
          <a:endParaRPr lang="zh-CN" altLang="en-US"/>
        </a:p>
      </dgm:t>
    </dgm:pt>
    <dgm:pt modelId="{7664B11F-40C0-4CCA-B5E1-2A9FE3EF85B5}" type="sibTrans" cxnId="{4FADE722-6322-4085-A5AC-F35E540D5D47}">
      <dgm:prSet/>
      <dgm:spPr/>
      <dgm:t>
        <a:bodyPr/>
        <a:lstStyle/>
        <a:p>
          <a:endParaRPr lang="zh-CN" altLang="en-US"/>
        </a:p>
      </dgm:t>
    </dgm:pt>
    <dgm:pt modelId="{5D00E1B1-DAF9-4920-A8D2-8DCA9DCE0229}">
      <dgm:prSet custT="1"/>
      <dgm:spPr/>
      <dgm:t>
        <a:bodyPr/>
        <a:lstStyle/>
        <a:p>
          <a:r>
            <a:rPr lang="en-US" altLang="zh-CN" sz="1800" dirty="0" err="1"/>
            <a:t>CNN+Transformer</a:t>
          </a:r>
          <a:endParaRPr lang="zh-CN" altLang="en-US" sz="1800" dirty="0"/>
        </a:p>
      </dgm:t>
    </dgm:pt>
    <dgm:pt modelId="{59275694-E8AF-4C8F-88B9-77351DEBE6E8}" type="parTrans" cxnId="{86307577-F106-40FF-B636-1714EEC021AD}">
      <dgm:prSet/>
      <dgm:spPr/>
      <dgm:t>
        <a:bodyPr/>
        <a:lstStyle/>
        <a:p>
          <a:endParaRPr lang="zh-CN" altLang="en-US"/>
        </a:p>
      </dgm:t>
    </dgm:pt>
    <dgm:pt modelId="{9322538F-2743-4D79-AF18-213E235D0132}" type="sibTrans" cxnId="{86307577-F106-40FF-B636-1714EEC021AD}">
      <dgm:prSet/>
      <dgm:spPr/>
      <dgm:t>
        <a:bodyPr/>
        <a:lstStyle/>
        <a:p>
          <a:endParaRPr lang="zh-CN" altLang="en-US"/>
        </a:p>
      </dgm:t>
    </dgm:pt>
    <dgm:pt modelId="{67E423AA-D654-45A4-A853-26A1B4B67A26}">
      <dgm:prSet custT="1"/>
      <dgm:spPr/>
      <dgm:t>
        <a:bodyPr/>
        <a:lstStyle/>
        <a:p>
          <a:r>
            <a:rPr lang="en-US" altLang="zh-CN" sz="1800" dirty="0"/>
            <a:t>Transformer</a:t>
          </a:r>
          <a:endParaRPr lang="zh-CN" altLang="en-US" sz="1800" dirty="0"/>
        </a:p>
      </dgm:t>
    </dgm:pt>
    <dgm:pt modelId="{84F1067A-968C-4E1B-A25E-C7C25EAB0690}" type="parTrans" cxnId="{664518D3-A74E-413C-B965-A74C9DB7562F}">
      <dgm:prSet/>
      <dgm:spPr/>
      <dgm:t>
        <a:bodyPr/>
        <a:lstStyle/>
        <a:p>
          <a:endParaRPr lang="zh-CN" altLang="en-US"/>
        </a:p>
      </dgm:t>
    </dgm:pt>
    <dgm:pt modelId="{5EC8DB78-2774-4FAD-93C3-2AB83567E4D5}" type="sibTrans" cxnId="{664518D3-A74E-413C-B965-A74C9DB7562F}">
      <dgm:prSet/>
      <dgm:spPr/>
      <dgm:t>
        <a:bodyPr/>
        <a:lstStyle/>
        <a:p>
          <a:endParaRPr lang="zh-CN" altLang="en-US"/>
        </a:p>
      </dgm:t>
    </dgm:pt>
    <dgm:pt modelId="{DA317800-42FF-43B4-B700-3A3E0998969D}">
      <dgm:prSet custT="1"/>
      <dgm:spPr/>
      <dgm:t>
        <a:bodyPr/>
        <a:lstStyle/>
        <a:p>
          <a:r>
            <a:rPr lang="en-US" altLang="zh-CN" sz="1800" dirty="0" err="1"/>
            <a:t>SENet</a:t>
          </a:r>
          <a:endParaRPr lang="en-US" altLang="zh-CN" sz="1800" dirty="0"/>
        </a:p>
        <a:p>
          <a:r>
            <a:rPr lang="en-US" altLang="zh-CN" sz="1800" dirty="0" err="1"/>
            <a:t>GCNet</a:t>
          </a:r>
          <a:endParaRPr lang="zh-CN" altLang="en-US" sz="1800" dirty="0"/>
        </a:p>
      </dgm:t>
    </dgm:pt>
    <dgm:pt modelId="{AC334FCC-786E-43F4-82C0-4AC8341FE8AE}" type="parTrans" cxnId="{5D3FCBB1-D83D-4F68-9D42-8644F0FA4EEA}">
      <dgm:prSet/>
      <dgm:spPr/>
      <dgm:t>
        <a:bodyPr/>
        <a:lstStyle/>
        <a:p>
          <a:endParaRPr lang="zh-CN" altLang="en-US"/>
        </a:p>
      </dgm:t>
    </dgm:pt>
    <dgm:pt modelId="{E7F0304A-395D-4D98-9CF5-0E7ED7B1B141}" type="sibTrans" cxnId="{5D3FCBB1-D83D-4F68-9D42-8644F0FA4EEA}">
      <dgm:prSet/>
      <dgm:spPr/>
      <dgm:t>
        <a:bodyPr/>
        <a:lstStyle/>
        <a:p>
          <a:endParaRPr lang="zh-CN" altLang="en-US"/>
        </a:p>
      </dgm:t>
    </dgm:pt>
    <dgm:pt modelId="{92E59B1B-E3CF-44BB-B2E2-D96CCAAD953D}" type="pres">
      <dgm:prSet presAssocID="{5B39A868-200A-44DB-8348-56BEB472187C}" presName="hierChild1" presStyleCnt="0">
        <dgm:presLayoutVars>
          <dgm:orgChart val="1"/>
          <dgm:chPref val="1"/>
          <dgm:dir/>
          <dgm:animOne val="branch"/>
          <dgm:animLvl val="lvl"/>
          <dgm:resizeHandles/>
        </dgm:presLayoutVars>
      </dgm:prSet>
      <dgm:spPr/>
    </dgm:pt>
    <dgm:pt modelId="{5D289373-C41F-4DAC-9BD4-A7914D80F29B}" type="pres">
      <dgm:prSet presAssocID="{8D61C20E-133A-4E03-B9CE-4C158AA11C92}" presName="hierRoot1" presStyleCnt="0">
        <dgm:presLayoutVars>
          <dgm:hierBranch/>
        </dgm:presLayoutVars>
      </dgm:prSet>
      <dgm:spPr/>
    </dgm:pt>
    <dgm:pt modelId="{7F677B4C-330E-4C2E-B1EC-D49CB046E2BE}" type="pres">
      <dgm:prSet presAssocID="{8D61C20E-133A-4E03-B9CE-4C158AA11C92}" presName="rootComposite1" presStyleCnt="0"/>
      <dgm:spPr/>
    </dgm:pt>
    <dgm:pt modelId="{4B340A05-B535-49AA-8222-545B1E06655F}" type="pres">
      <dgm:prSet presAssocID="{8D61C20E-133A-4E03-B9CE-4C158AA11C92}" presName="rootText1" presStyleLbl="node0" presStyleIdx="0" presStyleCnt="1">
        <dgm:presLayoutVars>
          <dgm:chPref val="3"/>
        </dgm:presLayoutVars>
      </dgm:prSet>
      <dgm:spPr/>
    </dgm:pt>
    <dgm:pt modelId="{4B48FC92-28D7-4C56-BA3A-0977E15AF774}" type="pres">
      <dgm:prSet presAssocID="{8D61C20E-133A-4E03-B9CE-4C158AA11C92}" presName="rootConnector1" presStyleLbl="node1" presStyleIdx="0" presStyleCnt="0"/>
      <dgm:spPr/>
    </dgm:pt>
    <dgm:pt modelId="{772A649E-D19E-44FE-BF01-8AC0B4B19332}" type="pres">
      <dgm:prSet presAssocID="{8D61C20E-133A-4E03-B9CE-4C158AA11C92}" presName="hierChild2" presStyleCnt="0"/>
      <dgm:spPr/>
    </dgm:pt>
    <dgm:pt modelId="{3572A95B-157F-4D44-B93E-E9237FD69582}" type="pres">
      <dgm:prSet presAssocID="{8D61C20E-133A-4E03-B9CE-4C158AA11C92}" presName="hierChild3" presStyleCnt="0"/>
      <dgm:spPr/>
    </dgm:pt>
    <dgm:pt modelId="{DC8DC3B3-FB0C-464D-AD08-450B932D4A46}" type="pres">
      <dgm:prSet presAssocID="{F839EBA5-4FA1-47A9-BE22-5A8898909C67}" presName="Name111" presStyleLbl="parChTrans1D2" presStyleIdx="0" presStyleCnt="2"/>
      <dgm:spPr/>
    </dgm:pt>
    <dgm:pt modelId="{CBCAB5B6-DC6E-455E-9167-7014A182A344}" type="pres">
      <dgm:prSet presAssocID="{59BF2CFB-A3BE-4A23-884E-78215F72D618}" presName="hierRoot3" presStyleCnt="0">
        <dgm:presLayoutVars>
          <dgm:hierBranch/>
        </dgm:presLayoutVars>
      </dgm:prSet>
      <dgm:spPr/>
    </dgm:pt>
    <dgm:pt modelId="{F8EC852C-ECB8-4E06-B4B0-08E0F65693C6}" type="pres">
      <dgm:prSet presAssocID="{59BF2CFB-A3BE-4A23-884E-78215F72D618}" presName="rootComposite3" presStyleCnt="0"/>
      <dgm:spPr/>
    </dgm:pt>
    <dgm:pt modelId="{8864B286-9A00-42E5-8031-4B7C73F4BED1}" type="pres">
      <dgm:prSet presAssocID="{59BF2CFB-A3BE-4A23-884E-78215F72D618}" presName="rootText3" presStyleLbl="asst1" presStyleIdx="0" presStyleCnt="2">
        <dgm:presLayoutVars>
          <dgm:chPref val="3"/>
        </dgm:presLayoutVars>
      </dgm:prSet>
      <dgm:spPr/>
    </dgm:pt>
    <dgm:pt modelId="{092F93A0-E4C6-4F89-B77A-01B48D5356F7}" type="pres">
      <dgm:prSet presAssocID="{59BF2CFB-A3BE-4A23-884E-78215F72D618}" presName="rootConnector3" presStyleLbl="asst1" presStyleIdx="0" presStyleCnt="2"/>
      <dgm:spPr/>
    </dgm:pt>
    <dgm:pt modelId="{C8186F6E-A4E1-4F14-8EAD-C6E6DD549D2F}" type="pres">
      <dgm:prSet presAssocID="{59BF2CFB-A3BE-4A23-884E-78215F72D618}" presName="hierChild6" presStyleCnt="0"/>
      <dgm:spPr/>
    </dgm:pt>
    <dgm:pt modelId="{8A3EC926-929C-4D53-8072-101B13DD511D}" type="pres">
      <dgm:prSet presAssocID="{AB51014A-5F75-40FE-B5EE-F062E5DF791F}" presName="Name35" presStyleLbl="parChTrans1D3" presStyleIdx="0" presStyleCnt="4"/>
      <dgm:spPr/>
    </dgm:pt>
    <dgm:pt modelId="{1C93A1EA-E721-4583-994C-61019FF4DE51}" type="pres">
      <dgm:prSet presAssocID="{85528BE1-4729-4E60-A3CB-D11A13547E2C}" presName="hierRoot2" presStyleCnt="0">
        <dgm:presLayoutVars>
          <dgm:hierBranch/>
        </dgm:presLayoutVars>
      </dgm:prSet>
      <dgm:spPr/>
    </dgm:pt>
    <dgm:pt modelId="{BE108FF9-6483-47A6-A673-2BEF6EB8AC09}" type="pres">
      <dgm:prSet presAssocID="{85528BE1-4729-4E60-A3CB-D11A13547E2C}" presName="rootComposite" presStyleCnt="0"/>
      <dgm:spPr/>
    </dgm:pt>
    <dgm:pt modelId="{FA9ED45D-C297-4D17-9B9E-E99733CE3493}" type="pres">
      <dgm:prSet presAssocID="{85528BE1-4729-4E60-A3CB-D11A13547E2C}" presName="rootText" presStyleLbl="node3" presStyleIdx="0" presStyleCnt="4">
        <dgm:presLayoutVars>
          <dgm:chPref val="3"/>
        </dgm:presLayoutVars>
      </dgm:prSet>
      <dgm:spPr/>
    </dgm:pt>
    <dgm:pt modelId="{1FFB628E-3864-4466-B1A3-80DA96919B95}" type="pres">
      <dgm:prSet presAssocID="{85528BE1-4729-4E60-A3CB-D11A13547E2C}" presName="rootConnector" presStyleLbl="node3" presStyleIdx="0" presStyleCnt="4"/>
      <dgm:spPr/>
    </dgm:pt>
    <dgm:pt modelId="{D60E9573-A2D5-414A-AE05-38DB2DFBE406}" type="pres">
      <dgm:prSet presAssocID="{85528BE1-4729-4E60-A3CB-D11A13547E2C}" presName="hierChild4" presStyleCnt="0"/>
      <dgm:spPr/>
    </dgm:pt>
    <dgm:pt modelId="{0272BE7F-5B10-4BC9-847F-50657774E4BC}" type="pres">
      <dgm:prSet presAssocID="{85528BE1-4729-4E60-A3CB-D11A13547E2C}" presName="hierChild5" presStyleCnt="0"/>
      <dgm:spPr/>
    </dgm:pt>
    <dgm:pt modelId="{7713D128-11F5-46C4-B36D-A65FD7A88EA2}" type="pres">
      <dgm:prSet presAssocID="{59275694-E8AF-4C8F-88B9-77351DEBE6E8}" presName="Name35" presStyleLbl="parChTrans1D3" presStyleIdx="1" presStyleCnt="4"/>
      <dgm:spPr/>
    </dgm:pt>
    <dgm:pt modelId="{40E749A2-9337-4D99-89AE-9E8D869D2405}" type="pres">
      <dgm:prSet presAssocID="{5D00E1B1-DAF9-4920-A8D2-8DCA9DCE0229}" presName="hierRoot2" presStyleCnt="0">
        <dgm:presLayoutVars>
          <dgm:hierBranch/>
        </dgm:presLayoutVars>
      </dgm:prSet>
      <dgm:spPr/>
    </dgm:pt>
    <dgm:pt modelId="{942E073D-18FD-45B4-99B7-2AB020613C88}" type="pres">
      <dgm:prSet presAssocID="{5D00E1B1-DAF9-4920-A8D2-8DCA9DCE0229}" presName="rootComposite" presStyleCnt="0"/>
      <dgm:spPr/>
    </dgm:pt>
    <dgm:pt modelId="{2586B29B-793F-46CC-8195-9F231800B7B0}" type="pres">
      <dgm:prSet presAssocID="{5D00E1B1-DAF9-4920-A8D2-8DCA9DCE0229}" presName="rootText" presStyleLbl="node3" presStyleIdx="1" presStyleCnt="4" custScaleX="208678">
        <dgm:presLayoutVars>
          <dgm:chPref val="3"/>
        </dgm:presLayoutVars>
      </dgm:prSet>
      <dgm:spPr/>
    </dgm:pt>
    <dgm:pt modelId="{F8C80D1E-22AE-4A5D-8BF8-26C3D1F2C95B}" type="pres">
      <dgm:prSet presAssocID="{5D00E1B1-DAF9-4920-A8D2-8DCA9DCE0229}" presName="rootConnector" presStyleLbl="node3" presStyleIdx="1" presStyleCnt="4"/>
      <dgm:spPr/>
    </dgm:pt>
    <dgm:pt modelId="{8A034528-F702-4412-800C-7B6E603F0344}" type="pres">
      <dgm:prSet presAssocID="{5D00E1B1-DAF9-4920-A8D2-8DCA9DCE0229}" presName="hierChild4" presStyleCnt="0"/>
      <dgm:spPr/>
    </dgm:pt>
    <dgm:pt modelId="{A2401FAA-B1D3-4946-B8B4-E3791216E905}" type="pres">
      <dgm:prSet presAssocID="{5D00E1B1-DAF9-4920-A8D2-8DCA9DCE0229}" presName="hierChild5" presStyleCnt="0"/>
      <dgm:spPr/>
    </dgm:pt>
    <dgm:pt modelId="{78D1AB09-DB45-4BC9-B091-C648A90FD2BD}" type="pres">
      <dgm:prSet presAssocID="{59BF2CFB-A3BE-4A23-884E-78215F72D618}" presName="hierChild7" presStyleCnt="0"/>
      <dgm:spPr/>
    </dgm:pt>
    <dgm:pt modelId="{91C55E5B-9EB9-4972-A2B0-9F06277782CF}" type="pres">
      <dgm:prSet presAssocID="{45689543-E050-43C0-A259-F2D070AEC269}" presName="Name111" presStyleLbl="parChTrans1D2" presStyleIdx="1" presStyleCnt="2"/>
      <dgm:spPr/>
    </dgm:pt>
    <dgm:pt modelId="{6D9CBC21-4B4B-4A43-82F9-35DF59D332CB}" type="pres">
      <dgm:prSet presAssocID="{EC3BF94E-D086-4634-9F31-18E073F23CA8}" presName="hierRoot3" presStyleCnt="0">
        <dgm:presLayoutVars>
          <dgm:hierBranch/>
        </dgm:presLayoutVars>
      </dgm:prSet>
      <dgm:spPr/>
    </dgm:pt>
    <dgm:pt modelId="{C1ACF7B0-21BF-4578-9521-76EA24A1A6FE}" type="pres">
      <dgm:prSet presAssocID="{EC3BF94E-D086-4634-9F31-18E073F23CA8}" presName="rootComposite3" presStyleCnt="0"/>
      <dgm:spPr/>
    </dgm:pt>
    <dgm:pt modelId="{74EDB1F3-69BF-4061-87B6-1397BD6D7125}" type="pres">
      <dgm:prSet presAssocID="{EC3BF94E-D086-4634-9F31-18E073F23CA8}" presName="rootText3" presStyleLbl="asst1" presStyleIdx="1" presStyleCnt="2">
        <dgm:presLayoutVars>
          <dgm:chPref val="3"/>
        </dgm:presLayoutVars>
      </dgm:prSet>
      <dgm:spPr/>
    </dgm:pt>
    <dgm:pt modelId="{4681855E-6AAF-4D43-8CF5-7CF8B377B968}" type="pres">
      <dgm:prSet presAssocID="{EC3BF94E-D086-4634-9F31-18E073F23CA8}" presName="rootConnector3" presStyleLbl="asst1" presStyleIdx="1" presStyleCnt="2"/>
      <dgm:spPr/>
    </dgm:pt>
    <dgm:pt modelId="{CF6F4DA2-86E7-4B40-8CE9-E8D7137E669E}" type="pres">
      <dgm:prSet presAssocID="{EC3BF94E-D086-4634-9F31-18E073F23CA8}" presName="hierChild6" presStyleCnt="0"/>
      <dgm:spPr/>
    </dgm:pt>
    <dgm:pt modelId="{33FB931B-531C-4EB5-991D-8BFE62FFCF80}" type="pres">
      <dgm:prSet presAssocID="{84F1067A-968C-4E1B-A25E-C7C25EAB0690}" presName="Name35" presStyleLbl="parChTrans1D3" presStyleIdx="2" presStyleCnt="4"/>
      <dgm:spPr/>
    </dgm:pt>
    <dgm:pt modelId="{95E5D029-F88E-4E7B-9947-29283975A58C}" type="pres">
      <dgm:prSet presAssocID="{67E423AA-D654-45A4-A853-26A1B4B67A26}" presName="hierRoot2" presStyleCnt="0">
        <dgm:presLayoutVars>
          <dgm:hierBranch/>
        </dgm:presLayoutVars>
      </dgm:prSet>
      <dgm:spPr/>
    </dgm:pt>
    <dgm:pt modelId="{2C8E0B8B-49D8-4D3F-BF42-6B4205334998}" type="pres">
      <dgm:prSet presAssocID="{67E423AA-D654-45A4-A853-26A1B4B67A26}" presName="rootComposite" presStyleCnt="0"/>
      <dgm:spPr/>
    </dgm:pt>
    <dgm:pt modelId="{D255E7EA-F03C-42CA-9704-D6B84398CAFD}" type="pres">
      <dgm:prSet presAssocID="{67E423AA-D654-45A4-A853-26A1B4B67A26}" presName="rootText" presStyleLbl="node3" presStyleIdx="2" presStyleCnt="4">
        <dgm:presLayoutVars>
          <dgm:chPref val="3"/>
        </dgm:presLayoutVars>
      </dgm:prSet>
      <dgm:spPr/>
    </dgm:pt>
    <dgm:pt modelId="{A482E075-5325-4A90-ABF4-B1E1F28DA8E6}" type="pres">
      <dgm:prSet presAssocID="{67E423AA-D654-45A4-A853-26A1B4B67A26}" presName="rootConnector" presStyleLbl="node3" presStyleIdx="2" presStyleCnt="4"/>
      <dgm:spPr/>
    </dgm:pt>
    <dgm:pt modelId="{DE269C21-5839-4EAD-AE98-5C6EC659AA6C}" type="pres">
      <dgm:prSet presAssocID="{67E423AA-D654-45A4-A853-26A1B4B67A26}" presName="hierChild4" presStyleCnt="0"/>
      <dgm:spPr/>
    </dgm:pt>
    <dgm:pt modelId="{3CFB5C10-DC51-4B7C-8CC9-A8FF89985F0C}" type="pres">
      <dgm:prSet presAssocID="{67E423AA-D654-45A4-A853-26A1B4B67A26}" presName="hierChild5" presStyleCnt="0"/>
      <dgm:spPr/>
    </dgm:pt>
    <dgm:pt modelId="{2734013F-60DF-4051-966F-41180E992C0D}" type="pres">
      <dgm:prSet presAssocID="{AC334FCC-786E-43F4-82C0-4AC8341FE8AE}" presName="Name35" presStyleLbl="parChTrans1D3" presStyleIdx="3" presStyleCnt="4"/>
      <dgm:spPr/>
    </dgm:pt>
    <dgm:pt modelId="{ED70B10C-ED7C-4DCB-B4C9-3BEF3BC9890C}" type="pres">
      <dgm:prSet presAssocID="{DA317800-42FF-43B4-B700-3A3E0998969D}" presName="hierRoot2" presStyleCnt="0">
        <dgm:presLayoutVars>
          <dgm:hierBranch/>
        </dgm:presLayoutVars>
      </dgm:prSet>
      <dgm:spPr/>
    </dgm:pt>
    <dgm:pt modelId="{5E536976-7945-4FCB-B62C-C385A1E13A95}" type="pres">
      <dgm:prSet presAssocID="{DA317800-42FF-43B4-B700-3A3E0998969D}" presName="rootComposite" presStyleCnt="0"/>
      <dgm:spPr/>
    </dgm:pt>
    <dgm:pt modelId="{28254F3E-34F2-4EE9-B309-65A8F60301AC}" type="pres">
      <dgm:prSet presAssocID="{DA317800-42FF-43B4-B700-3A3E0998969D}" presName="rootText" presStyleLbl="node3" presStyleIdx="3" presStyleCnt="4">
        <dgm:presLayoutVars>
          <dgm:chPref val="3"/>
        </dgm:presLayoutVars>
      </dgm:prSet>
      <dgm:spPr/>
    </dgm:pt>
    <dgm:pt modelId="{FEE27E2C-7A83-4640-9A93-8096EAE21DBA}" type="pres">
      <dgm:prSet presAssocID="{DA317800-42FF-43B4-B700-3A3E0998969D}" presName="rootConnector" presStyleLbl="node3" presStyleIdx="3" presStyleCnt="4"/>
      <dgm:spPr/>
    </dgm:pt>
    <dgm:pt modelId="{16B7B2A5-4EAE-4785-98FA-67B8B4D0B751}" type="pres">
      <dgm:prSet presAssocID="{DA317800-42FF-43B4-B700-3A3E0998969D}" presName="hierChild4" presStyleCnt="0"/>
      <dgm:spPr/>
    </dgm:pt>
    <dgm:pt modelId="{646925B6-35B6-4DA1-B123-D0E61C2081D7}" type="pres">
      <dgm:prSet presAssocID="{DA317800-42FF-43B4-B700-3A3E0998969D}" presName="hierChild5" presStyleCnt="0"/>
      <dgm:spPr/>
    </dgm:pt>
    <dgm:pt modelId="{DFCEFDCD-57B3-4766-8063-2D7EA6AE4726}" type="pres">
      <dgm:prSet presAssocID="{EC3BF94E-D086-4634-9F31-18E073F23CA8}" presName="hierChild7" presStyleCnt="0"/>
      <dgm:spPr/>
    </dgm:pt>
  </dgm:ptLst>
  <dgm:cxnLst>
    <dgm:cxn modelId="{4FADE722-6322-4085-A5AC-F35E540D5D47}" srcId="{59BF2CFB-A3BE-4A23-884E-78215F72D618}" destId="{85528BE1-4729-4E60-A3CB-D11A13547E2C}" srcOrd="0" destOrd="0" parTransId="{AB51014A-5F75-40FE-B5EE-F062E5DF791F}" sibTransId="{7664B11F-40C0-4CCA-B5E1-2A9FE3EF85B5}"/>
    <dgm:cxn modelId="{C5A9B82F-6872-4ED7-A2D8-772ED1FF6A96}" type="presOf" srcId="{67E423AA-D654-45A4-A853-26A1B4B67A26}" destId="{D255E7EA-F03C-42CA-9704-D6B84398CAFD}" srcOrd="0" destOrd="0" presId="urn:microsoft.com/office/officeart/2005/8/layout/orgChart1#1"/>
    <dgm:cxn modelId="{EB244131-E8F7-4686-A56B-3043AFF70D2C}" srcId="{8D61C20E-133A-4E03-B9CE-4C158AA11C92}" destId="{EC3BF94E-D086-4634-9F31-18E073F23CA8}" srcOrd="1" destOrd="0" parTransId="{45689543-E050-43C0-A259-F2D070AEC269}" sibTransId="{2BDA4BB2-379A-4D64-86D6-6D315F3E0C58}"/>
    <dgm:cxn modelId="{80501B38-27C6-493D-97AC-0C5948567A5B}" type="presOf" srcId="{5D00E1B1-DAF9-4920-A8D2-8DCA9DCE0229}" destId="{2586B29B-793F-46CC-8195-9F231800B7B0}" srcOrd="0" destOrd="0" presId="urn:microsoft.com/office/officeart/2005/8/layout/orgChart1#1"/>
    <dgm:cxn modelId="{F6E3043D-9E06-470A-97AA-E5104774361F}" type="presOf" srcId="{59275694-E8AF-4C8F-88B9-77351DEBE6E8}" destId="{7713D128-11F5-46C4-B36D-A65FD7A88EA2}" srcOrd="0" destOrd="0" presId="urn:microsoft.com/office/officeart/2005/8/layout/orgChart1#1"/>
    <dgm:cxn modelId="{3A688C40-8113-4778-8EF2-36395A4954EA}" type="presOf" srcId="{8D61C20E-133A-4E03-B9CE-4C158AA11C92}" destId="{4B340A05-B535-49AA-8222-545B1E06655F}" srcOrd="0" destOrd="0" presId="urn:microsoft.com/office/officeart/2005/8/layout/orgChart1#1"/>
    <dgm:cxn modelId="{DE56C25D-D777-4F7C-873B-EF6972283BD7}" type="presOf" srcId="{DA317800-42FF-43B4-B700-3A3E0998969D}" destId="{28254F3E-34F2-4EE9-B309-65A8F60301AC}" srcOrd="0" destOrd="0" presId="urn:microsoft.com/office/officeart/2005/8/layout/orgChart1#1"/>
    <dgm:cxn modelId="{01DEDF5F-13FD-4536-A160-622B63BBBC2E}" type="presOf" srcId="{85528BE1-4729-4E60-A3CB-D11A13547E2C}" destId="{FA9ED45D-C297-4D17-9B9E-E99733CE3493}" srcOrd="0" destOrd="0" presId="urn:microsoft.com/office/officeart/2005/8/layout/orgChart1#1"/>
    <dgm:cxn modelId="{DF9D9C60-E713-4B0F-8D49-FB99D06CFD8C}" type="presOf" srcId="{5D00E1B1-DAF9-4920-A8D2-8DCA9DCE0229}" destId="{F8C80D1E-22AE-4A5D-8BF8-26C3D1F2C95B}" srcOrd="1" destOrd="0" presId="urn:microsoft.com/office/officeart/2005/8/layout/orgChart1#1"/>
    <dgm:cxn modelId="{D3259951-FE80-4751-B732-44FA564BD467}" type="presOf" srcId="{67E423AA-D654-45A4-A853-26A1B4B67A26}" destId="{A482E075-5325-4A90-ABF4-B1E1F28DA8E6}" srcOrd="1" destOrd="0" presId="urn:microsoft.com/office/officeart/2005/8/layout/orgChart1#1"/>
    <dgm:cxn modelId="{86307577-F106-40FF-B636-1714EEC021AD}" srcId="{59BF2CFB-A3BE-4A23-884E-78215F72D618}" destId="{5D00E1B1-DAF9-4920-A8D2-8DCA9DCE0229}" srcOrd="1" destOrd="0" parTransId="{59275694-E8AF-4C8F-88B9-77351DEBE6E8}" sibTransId="{9322538F-2743-4D79-AF18-213E235D0132}"/>
    <dgm:cxn modelId="{7B202979-D512-4218-9BC7-A331DCB18933}" type="presOf" srcId="{EC3BF94E-D086-4634-9F31-18E073F23CA8}" destId="{74EDB1F3-69BF-4061-87B6-1397BD6D7125}" srcOrd="0" destOrd="0" presId="urn:microsoft.com/office/officeart/2005/8/layout/orgChart1#1"/>
    <dgm:cxn modelId="{46EE377D-D15C-40D9-B51A-4AF564B59C52}" srcId="{5B39A868-200A-44DB-8348-56BEB472187C}" destId="{8D61C20E-133A-4E03-B9CE-4C158AA11C92}" srcOrd="0" destOrd="0" parTransId="{3D7B516E-8788-4D12-B920-3E687B749AA0}" sibTransId="{6F2E682B-AF83-4C6C-9FE8-1FF6D0BAF89D}"/>
    <dgm:cxn modelId="{E41B908A-4B73-4A8F-A906-5C66B04B6BCF}" type="presOf" srcId="{AB51014A-5F75-40FE-B5EE-F062E5DF791F}" destId="{8A3EC926-929C-4D53-8072-101B13DD511D}" srcOrd="0" destOrd="0" presId="urn:microsoft.com/office/officeart/2005/8/layout/orgChart1#1"/>
    <dgm:cxn modelId="{79DAA68C-A936-41C3-A9C3-78D940D27B60}" type="presOf" srcId="{8D61C20E-133A-4E03-B9CE-4C158AA11C92}" destId="{4B48FC92-28D7-4C56-BA3A-0977E15AF774}" srcOrd="1" destOrd="0" presId="urn:microsoft.com/office/officeart/2005/8/layout/orgChart1#1"/>
    <dgm:cxn modelId="{BE20C98E-1BBF-4F2F-A57B-191103A9984D}" srcId="{8D61C20E-133A-4E03-B9CE-4C158AA11C92}" destId="{59BF2CFB-A3BE-4A23-884E-78215F72D618}" srcOrd="0" destOrd="0" parTransId="{F839EBA5-4FA1-47A9-BE22-5A8898909C67}" sibTransId="{8AB897C3-4B31-4E2F-9D0B-A4D6FB61DB35}"/>
    <dgm:cxn modelId="{5936D198-E9CC-4507-8ADD-C6F9A646481A}" type="presOf" srcId="{45689543-E050-43C0-A259-F2D070AEC269}" destId="{91C55E5B-9EB9-4972-A2B0-9F06277782CF}" srcOrd="0" destOrd="0" presId="urn:microsoft.com/office/officeart/2005/8/layout/orgChart1#1"/>
    <dgm:cxn modelId="{CE1F76A0-1949-4CE2-8D02-98BABB7DEF58}" type="presOf" srcId="{AC334FCC-786E-43F4-82C0-4AC8341FE8AE}" destId="{2734013F-60DF-4051-966F-41180E992C0D}" srcOrd="0" destOrd="0" presId="urn:microsoft.com/office/officeart/2005/8/layout/orgChart1#1"/>
    <dgm:cxn modelId="{5D3FCBB1-D83D-4F68-9D42-8644F0FA4EEA}" srcId="{EC3BF94E-D086-4634-9F31-18E073F23CA8}" destId="{DA317800-42FF-43B4-B700-3A3E0998969D}" srcOrd="1" destOrd="0" parTransId="{AC334FCC-786E-43F4-82C0-4AC8341FE8AE}" sibTransId="{E7F0304A-395D-4D98-9CF5-0E7ED7B1B141}"/>
    <dgm:cxn modelId="{040179C1-84E6-4C06-9C66-3F0F15D3F888}" type="presOf" srcId="{EC3BF94E-D086-4634-9F31-18E073F23CA8}" destId="{4681855E-6AAF-4D43-8CF5-7CF8B377B968}" srcOrd="1" destOrd="0" presId="urn:microsoft.com/office/officeart/2005/8/layout/orgChart1#1"/>
    <dgm:cxn modelId="{4DBBDECA-5AB2-4F57-A991-C1ED8C60699E}" type="presOf" srcId="{85528BE1-4729-4E60-A3CB-D11A13547E2C}" destId="{1FFB628E-3864-4466-B1A3-80DA96919B95}" srcOrd="1" destOrd="0" presId="urn:microsoft.com/office/officeart/2005/8/layout/orgChart1#1"/>
    <dgm:cxn modelId="{664518D3-A74E-413C-B965-A74C9DB7562F}" srcId="{EC3BF94E-D086-4634-9F31-18E073F23CA8}" destId="{67E423AA-D654-45A4-A853-26A1B4B67A26}" srcOrd="0" destOrd="0" parTransId="{84F1067A-968C-4E1B-A25E-C7C25EAB0690}" sibTransId="{5EC8DB78-2774-4FAD-93C3-2AB83567E4D5}"/>
    <dgm:cxn modelId="{8C0637D3-AD7C-4B76-8E8C-5DC370A15023}" type="presOf" srcId="{F839EBA5-4FA1-47A9-BE22-5A8898909C67}" destId="{DC8DC3B3-FB0C-464D-AD08-450B932D4A46}" srcOrd="0" destOrd="0" presId="urn:microsoft.com/office/officeart/2005/8/layout/orgChart1#1"/>
    <dgm:cxn modelId="{2B0220E3-1966-44F3-A823-1999CB9B6796}" type="presOf" srcId="{59BF2CFB-A3BE-4A23-884E-78215F72D618}" destId="{092F93A0-E4C6-4F89-B77A-01B48D5356F7}" srcOrd="1" destOrd="0" presId="urn:microsoft.com/office/officeart/2005/8/layout/orgChart1#1"/>
    <dgm:cxn modelId="{A14F51E6-2B13-42F7-B708-CFECC53CDF64}" type="presOf" srcId="{DA317800-42FF-43B4-B700-3A3E0998969D}" destId="{FEE27E2C-7A83-4640-9A93-8096EAE21DBA}" srcOrd="1" destOrd="0" presId="urn:microsoft.com/office/officeart/2005/8/layout/orgChart1#1"/>
    <dgm:cxn modelId="{C4D64BF7-3559-45BA-BBBA-A58A152A8E7A}" type="presOf" srcId="{84F1067A-968C-4E1B-A25E-C7C25EAB0690}" destId="{33FB931B-531C-4EB5-991D-8BFE62FFCF80}" srcOrd="0" destOrd="0" presId="urn:microsoft.com/office/officeart/2005/8/layout/orgChart1#1"/>
    <dgm:cxn modelId="{811C3CFB-B717-4E8F-BB52-0E70CDE92C81}" type="presOf" srcId="{5B39A868-200A-44DB-8348-56BEB472187C}" destId="{92E59B1B-E3CF-44BB-B2E2-D96CCAAD953D}" srcOrd="0" destOrd="0" presId="urn:microsoft.com/office/officeart/2005/8/layout/orgChart1#1"/>
    <dgm:cxn modelId="{76FE7AFB-0598-406D-AA18-0C30971FBE71}" type="presOf" srcId="{59BF2CFB-A3BE-4A23-884E-78215F72D618}" destId="{8864B286-9A00-42E5-8031-4B7C73F4BED1}" srcOrd="0" destOrd="0" presId="urn:microsoft.com/office/officeart/2005/8/layout/orgChart1#1"/>
    <dgm:cxn modelId="{294C5293-AFAE-411D-836D-69A01BE45549}" type="presParOf" srcId="{92E59B1B-E3CF-44BB-B2E2-D96CCAAD953D}" destId="{5D289373-C41F-4DAC-9BD4-A7914D80F29B}" srcOrd="0" destOrd="0" presId="urn:microsoft.com/office/officeart/2005/8/layout/orgChart1#1"/>
    <dgm:cxn modelId="{7063025F-3E76-4186-94F5-E62C0409583B}" type="presParOf" srcId="{5D289373-C41F-4DAC-9BD4-A7914D80F29B}" destId="{7F677B4C-330E-4C2E-B1EC-D49CB046E2BE}" srcOrd="0" destOrd="0" presId="urn:microsoft.com/office/officeart/2005/8/layout/orgChart1#1"/>
    <dgm:cxn modelId="{F28C312B-50A5-414F-A2C5-E8DABFAC0544}" type="presParOf" srcId="{7F677B4C-330E-4C2E-B1EC-D49CB046E2BE}" destId="{4B340A05-B535-49AA-8222-545B1E06655F}" srcOrd="0" destOrd="0" presId="urn:microsoft.com/office/officeart/2005/8/layout/orgChart1#1"/>
    <dgm:cxn modelId="{66C4E420-8286-4147-8DDE-94EA20924AF9}" type="presParOf" srcId="{7F677B4C-330E-4C2E-B1EC-D49CB046E2BE}" destId="{4B48FC92-28D7-4C56-BA3A-0977E15AF774}" srcOrd="1" destOrd="0" presId="urn:microsoft.com/office/officeart/2005/8/layout/orgChart1#1"/>
    <dgm:cxn modelId="{2323DD1C-E5D5-48F4-A603-96AEED7DF455}" type="presParOf" srcId="{5D289373-C41F-4DAC-9BD4-A7914D80F29B}" destId="{772A649E-D19E-44FE-BF01-8AC0B4B19332}" srcOrd="1" destOrd="0" presId="urn:microsoft.com/office/officeart/2005/8/layout/orgChart1#1"/>
    <dgm:cxn modelId="{E13E9597-0447-418A-BCB2-5B48D4EF4947}" type="presParOf" srcId="{5D289373-C41F-4DAC-9BD4-A7914D80F29B}" destId="{3572A95B-157F-4D44-B93E-E9237FD69582}" srcOrd="2" destOrd="0" presId="urn:microsoft.com/office/officeart/2005/8/layout/orgChart1#1"/>
    <dgm:cxn modelId="{5A7854A8-800F-493E-ACA7-425409AA8487}" type="presParOf" srcId="{3572A95B-157F-4D44-B93E-E9237FD69582}" destId="{DC8DC3B3-FB0C-464D-AD08-450B932D4A46}" srcOrd="0" destOrd="0" presId="urn:microsoft.com/office/officeart/2005/8/layout/orgChart1#1"/>
    <dgm:cxn modelId="{E874CD48-0428-4050-87B0-C2EE6BEE0C3C}" type="presParOf" srcId="{3572A95B-157F-4D44-B93E-E9237FD69582}" destId="{CBCAB5B6-DC6E-455E-9167-7014A182A344}" srcOrd="1" destOrd="0" presId="urn:microsoft.com/office/officeart/2005/8/layout/orgChart1#1"/>
    <dgm:cxn modelId="{F60E2D3E-7040-46BE-AC09-28F86C626EA2}" type="presParOf" srcId="{CBCAB5B6-DC6E-455E-9167-7014A182A344}" destId="{F8EC852C-ECB8-4E06-B4B0-08E0F65693C6}" srcOrd="0" destOrd="0" presId="urn:microsoft.com/office/officeart/2005/8/layout/orgChart1#1"/>
    <dgm:cxn modelId="{EA884CC0-4C4F-48EE-AE51-55A313B22A18}" type="presParOf" srcId="{F8EC852C-ECB8-4E06-B4B0-08E0F65693C6}" destId="{8864B286-9A00-42E5-8031-4B7C73F4BED1}" srcOrd="0" destOrd="0" presId="urn:microsoft.com/office/officeart/2005/8/layout/orgChart1#1"/>
    <dgm:cxn modelId="{FE83AD1A-B0C4-4594-B666-4CA89F59B04C}" type="presParOf" srcId="{F8EC852C-ECB8-4E06-B4B0-08E0F65693C6}" destId="{092F93A0-E4C6-4F89-B77A-01B48D5356F7}" srcOrd="1" destOrd="0" presId="urn:microsoft.com/office/officeart/2005/8/layout/orgChart1#1"/>
    <dgm:cxn modelId="{E64E4E08-8D6E-43FB-A65B-265C7EF27D91}" type="presParOf" srcId="{CBCAB5B6-DC6E-455E-9167-7014A182A344}" destId="{C8186F6E-A4E1-4F14-8EAD-C6E6DD549D2F}" srcOrd="1" destOrd="0" presId="urn:microsoft.com/office/officeart/2005/8/layout/orgChart1#1"/>
    <dgm:cxn modelId="{15FBB3AC-0A19-4FF3-87F5-76E17119952E}" type="presParOf" srcId="{C8186F6E-A4E1-4F14-8EAD-C6E6DD549D2F}" destId="{8A3EC926-929C-4D53-8072-101B13DD511D}" srcOrd="0" destOrd="0" presId="urn:microsoft.com/office/officeart/2005/8/layout/orgChart1#1"/>
    <dgm:cxn modelId="{35FC2B28-FC55-4DD3-A3E3-23CF29EB6CA0}" type="presParOf" srcId="{C8186F6E-A4E1-4F14-8EAD-C6E6DD549D2F}" destId="{1C93A1EA-E721-4583-994C-61019FF4DE51}" srcOrd="1" destOrd="0" presId="urn:microsoft.com/office/officeart/2005/8/layout/orgChart1#1"/>
    <dgm:cxn modelId="{6DDBC080-66B8-4787-B1D5-15BCCE2BA554}" type="presParOf" srcId="{1C93A1EA-E721-4583-994C-61019FF4DE51}" destId="{BE108FF9-6483-47A6-A673-2BEF6EB8AC09}" srcOrd="0" destOrd="0" presId="urn:microsoft.com/office/officeart/2005/8/layout/orgChart1#1"/>
    <dgm:cxn modelId="{8AAD2357-AE43-4894-ACB1-2CEE9E13EC53}" type="presParOf" srcId="{BE108FF9-6483-47A6-A673-2BEF6EB8AC09}" destId="{FA9ED45D-C297-4D17-9B9E-E99733CE3493}" srcOrd="0" destOrd="0" presId="urn:microsoft.com/office/officeart/2005/8/layout/orgChart1#1"/>
    <dgm:cxn modelId="{8E195111-D61A-4631-BE47-BC167A5B62DA}" type="presParOf" srcId="{BE108FF9-6483-47A6-A673-2BEF6EB8AC09}" destId="{1FFB628E-3864-4466-B1A3-80DA96919B95}" srcOrd="1" destOrd="0" presId="urn:microsoft.com/office/officeart/2005/8/layout/orgChart1#1"/>
    <dgm:cxn modelId="{A131C805-FF67-4C26-B219-7994F47D7E75}" type="presParOf" srcId="{1C93A1EA-E721-4583-994C-61019FF4DE51}" destId="{D60E9573-A2D5-414A-AE05-38DB2DFBE406}" srcOrd="1" destOrd="0" presId="urn:microsoft.com/office/officeart/2005/8/layout/orgChart1#1"/>
    <dgm:cxn modelId="{9AD18148-ED13-4298-8D45-882F7936B6EA}" type="presParOf" srcId="{1C93A1EA-E721-4583-994C-61019FF4DE51}" destId="{0272BE7F-5B10-4BC9-847F-50657774E4BC}" srcOrd="2" destOrd="0" presId="urn:microsoft.com/office/officeart/2005/8/layout/orgChart1#1"/>
    <dgm:cxn modelId="{464CA20E-C168-4D13-897E-F078B1F7D265}" type="presParOf" srcId="{C8186F6E-A4E1-4F14-8EAD-C6E6DD549D2F}" destId="{7713D128-11F5-46C4-B36D-A65FD7A88EA2}" srcOrd="2" destOrd="0" presId="urn:microsoft.com/office/officeart/2005/8/layout/orgChart1#1"/>
    <dgm:cxn modelId="{E4E324C8-18ED-4E06-B11A-B801F760139E}" type="presParOf" srcId="{C8186F6E-A4E1-4F14-8EAD-C6E6DD549D2F}" destId="{40E749A2-9337-4D99-89AE-9E8D869D2405}" srcOrd="3" destOrd="0" presId="urn:microsoft.com/office/officeart/2005/8/layout/orgChart1#1"/>
    <dgm:cxn modelId="{311F3FD7-8429-4DF9-9B61-86AACE935045}" type="presParOf" srcId="{40E749A2-9337-4D99-89AE-9E8D869D2405}" destId="{942E073D-18FD-45B4-99B7-2AB020613C88}" srcOrd="0" destOrd="0" presId="urn:microsoft.com/office/officeart/2005/8/layout/orgChart1#1"/>
    <dgm:cxn modelId="{F6C7CB67-A79F-4AA8-940F-8AE52FA60F44}" type="presParOf" srcId="{942E073D-18FD-45B4-99B7-2AB020613C88}" destId="{2586B29B-793F-46CC-8195-9F231800B7B0}" srcOrd="0" destOrd="0" presId="urn:microsoft.com/office/officeart/2005/8/layout/orgChart1#1"/>
    <dgm:cxn modelId="{E29E756C-2473-4777-BC81-8FDF7BDF0083}" type="presParOf" srcId="{942E073D-18FD-45B4-99B7-2AB020613C88}" destId="{F8C80D1E-22AE-4A5D-8BF8-26C3D1F2C95B}" srcOrd="1" destOrd="0" presId="urn:microsoft.com/office/officeart/2005/8/layout/orgChart1#1"/>
    <dgm:cxn modelId="{F2E46AC7-7C77-4AE2-A45A-246DD5878873}" type="presParOf" srcId="{40E749A2-9337-4D99-89AE-9E8D869D2405}" destId="{8A034528-F702-4412-800C-7B6E603F0344}" srcOrd="1" destOrd="0" presId="urn:microsoft.com/office/officeart/2005/8/layout/orgChart1#1"/>
    <dgm:cxn modelId="{521044CA-A22C-4E77-90C3-94683DAE0BF3}" type="presParOf" srcId="{40E749A2-9337-4D99-89AE-9E8D869D2405}" destId="{A2401FAA-B1D3-4946-B8B4-E3791216E905}" srcOrd="2" destOrd="0" presId="urn:microsoft.com/office/officeart/2005/8/layout/orgChart1#1"/>
    <dgm:cxn modelId="{20614586-D4AD-4E7B-99C2-A644CDC8D694}" type="presParOf" srcId="{CBCAB5B6-DC6E-455E-9167-7014A182A344}" destId="{78D1AB09-DB45-4BC9-B091-C648A90FD2BD}" srcOrd="2" destOrd="0" presId="urn:microsoft.com/office/officeart/2005/8/layout/orgChart1#1"/>
    <dgm:cxn modelId="{5B8B19C9-710B-4032-AEAB-EA0AF98E8331}" type="presParOf" srcId="{3572A95B-157F-4D44-B93E-E9237FD69582}" destId="{91C55E5B-9EB9-4972-A2B0-9F06277782CF}" srcOrd="2" destOrd="0" presId="urn:microsoft.com/office/officeart/2005/8/layout/orgChart1#1"/>
    <dgm:cxn modelId="{3987085E-3256-4784-934C-86874FA38E16}" type="presParOf" srcId="{3572A95B-157F-4D44-B93E-E9237FD69582}" destId="{6D9CBC21-4B4B-4A43-82F9-35DF59D332CB}" srcOrd="3" destOrd="0" presId="urn:microsoft.com/office/officeart/2005/8/layout/orgChart1#1"/>
    <dgm:cxn modelId="{678A585C-CEA9-42C4-9EE0-5D79F86925EF}" type="presParOf" srcId="{6D9CBC21-4B4B-4A43-82F9-35DF59D332CB}" destId="{C1ACF7B0-21BF-4578-9521-76EA24A1A6FE}" srcOrd="0" destOrd="0" presId="urn:microsoft.com/office/officeart/2005/8/layout/orgChart1#1"/>
    <dgm:cxn modelId="{DEEB39F7-3787-4693-B921-D3032C7DC50D}" type="presParOf" srcId="{C1ACF7B0-21BF-4578-9521-76EA24A1A6FE}" destId="{74EDB1F3-69BF-4061-87B6-1397BD6D7125}" srcOrd="0" destOrd="0" presId="urn:microsoft.com/office/officeart/2005/8/layout/orgChart1#1"/>
    <dgm:cxn modelId="{0A357526-04C8-40DA-A767-4B4B9ECCC523}" type="presParOf" srcId="{C1ACF7B0-21BF-4578-9521-76EA24A1A6FE}" destId="{4681855E-6AAF-4D43-8CF5-7CF8B377B968}" srcOrd="1" destOrd="0" presId="urn:microsoft.com/office/officeart/2005/8/layout/orgChart1#1"/>
    <dgm:cxn modelId="{106478C7-A093-46DD-B76C-F1BD4486A60A}" type="presParOf" srcId="{6D9CBC21-4B4B-4A43-82F9-35DF59D332CB}" destId="{CF6F4DA2-86E7-4B40-8CE9-E8D7137E669E}" srcOrd="1" destOrd="0" presId="urn:microsoft.com/office/officeart/2005/8/layout/orgChart1#1"/>
    <dgm:cxn modelId="{A44B147B-699C-416F-8264-7FB57351F781}" type="presParOf" srcId="{CF6F4DA2-86E7-4B40-8CE9-E8D7137E669E}" destId="{33FB931B-531C-4EB5-991D-8BFE62FFCF80}" srcOrd="0" destOrd="0" presId="urn:microsoft.com/office/officeart/2005/8/layout/orgChart1#1"/>
    <dgm:cxn modelId="{70171500-9298-4545-9314-E5CAF54D053B}" type="presParOf" srcId="{CF6F4DA2-86E7-4B40-8CE9-E8D7137E669E}" destId="{95E5D029-F88E-4E7B-9947-29283975A58C}" srcOrd="1" destOrd="0" presId="urn:microsoft.com/office/officeart/2005/8/layout/orgChart1#1"/>
    <dgm:cxn modelId="{2B5B8D84-076B-4F3C-B3A2-D1559C213974}" type="presParOf" srcId="{95E5D029-F88E-4E7B-9947-29283975A58C}" destId="{2C8E0B8B-49D8-4D3F-BF42-6B4205334998}" srcOrd="0" destOrd="0" presId="urn:microsoft.com/office/officeart/2005/8/layout/orgChart1#1"/>
    <dgm:cxn modelId="{0455E48E-9BE9-4DC9-9406-4DEAD57AA539}" type="presParOf" srcId="{2C8E0B8B-49D8-4D3F-BF42-6B4205334998}" destId="{D255E7EA-F03C-42CA-9704-D6B84398CAFD}" srcOrd="0" destOrd="0" presId="urn:microsoft.com/office/officeart/2005/8/layout/orgChart1#1"/>
    <dgm:cxn modelId="{986967E8-19D5-41AE-9143-309042DE8045}" type="presParOf" srcId="{2C8E0B8B-49D8-4D3F-BF42-6B4205334998}" destId="{A482E075-5325-4A90-ABF4-B1E1F28DA8E6}" srcOrd="1" destOrd="0" presId="urn:microsoft.com/office/officeart/2005/8/layout/orgChart1#1"/>
    <dgm:cxn modelId="{AF8A2CC3-73CB-4AF8-865D-798F41147C73}" type="presParOf" srcId="{95E5D029-F88E-4E7B-9947-29283975A58C}" destId="{DE269C21-5839-4EAD-AE98-5C6EC659AA6C}" srcOrd="1" destOrd="0" presId="urn:microsoft.com/office/officeart/2005/8/layout/orgChart1#1"/>
    <dgm:cxn modelId="{AB4CC6E7-7636-4B4A-9B63-9A352B89CF96}" type="presParOf" srcId="{95E5D029-F88E-4E7B-9947-29283975A58C}" destId="{3CFB5C10-DC51-4B7C-8CC9-A8FF89985F0C}" srcOrd="2" destOrd="0" presId="urn:microsoft.com/office/officeart/2005/8/layout/orgChart1#1"/>
    <dgm:cxn modelId="{089F6CDD-116E-412D-8B11-9FBD3F6253E8}" type="presParOf" srcId="{CF6F4DA2-86E7-4B40-8CE9-E8D7137E669E}" destId="{2734013F-60DF-4051-966F-41180E992C0D}" srcOrd="2" destOrd="0" presId="urn:microsoft.com/office/officeart/2005/8/layout/orgChart1#1"/>
    <dgm:cxn modelId="{831E1F61-D852-43A3-B1ED-CFAD5B7732F1}" type="presParOf" srcId="{CF6F4DA2-86E7-4B40-8CE9-E8D7137E669E}" destId="{ED70B10C-ED7C-4DCB-B4C9-3BEF3BC9890C}" srcOrd="3" destOrd="0" presId="urn:microsoft.com/office/officeart/2005/8/layout/orgChart1#1"/>
    <dgm:cxn modelId="{51D527E6-79F6-4AF1-9101-EA334A11B4A7}" type="presParOf" srcId="{ED70B10C-ED7C-4DCB-B4C9-3BEF3BC9890C}" destId="{5E536976-7945-4FCB-B62C-C385A1E13A95}" srcOrd="0" destOrd="0" presId="urn:microsoft.com/office/officeart/2005/8/layout/orgChart1#1"/>
    <dgm:cxn modelId="{AC97DA23-04C9-46F4-863C-366253FF8612}" type="presParOf" srcId="{5E536976-7945-4FCB-B62C-C385A1E13A95}" destId="{28254F3E-34F2-4EE9-B309-65A8F60301AC}" srcOrd="0" destOrd="0" presId="urn:microsoft.com/office/officeart/2005/8/layout/orgChart1#1"/>
    <dgm:cxn modelId="{55CCC9CF-4730-425A-8F4C-8B4C8679777E}" type="presParOf" srcId="{5E536976-7945-4FCB-B62C-C385A1E13A95}" destId="{FEE27E2C-7A83-4640-9A93-8096EAE21DBA}" srcOrd="1" destOrd="0" presId="urn:microsoft.com/office/officeart/2005/8/layout/orgChart1#1"/>
    <dgm:cxn modelId="{61822C3B-C4A9-4AD2-B76D-0B3405D73369}" type="presParOf" srcId="{ED70B10C-ED7C-4DCB-B4C9-3BEF3BC9890C}" destId="{16B7B2A5-4EAE-4785-98FA-67B8B4D0B751}" srcOrd="1" destOrd="0" presId="urn:microsoft.com/office/officeart/2005/8/layout/orgChart1#1"/>
    <dgm:cxn modelId="{A39662B0-8B09-457A-AB41-A188EFFE9336}" type="presParOf" srcId="{ED70B10C-ED7C-4DCB-B4C9-3BEF3BC9890C}" destId="{646925B6-35B6-4DA1-B123-D0E61C2081D7}" srcOrd="2" destOrd="0" presId="urn:microsoft.com/office/officeart/2005/8/layout/orgChart1#1"/>
    <dgm:cxn modelId="{C1308AFD-A638-40C2-A560-7F1EBF6C3B5C}" type="presParOf" srcId="{6D9CBC21-4B4B-4A43-82F9-35DF59D332CB}" destId="{DFCEFDCD-57B3-4766-8063-2D7EA6AE4726}"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4013F-60DF-4051-966F-41180E992C0D}">
      <dsp:nvSpPr>
        <dsp:cNvPr id="0" name=""/>
        <dsp:cNvSpPr/>
      </dsp:nvSpPr>
      <dsp:spPr>
        <a:xfrm>
          <a:off x="6556108" y="3064660"/>
          <a:ext cx="859891" cy="298474"/>
        </a:xfrm>
        <a:custGeom>
          <a:avLst/>
          <a:gdLst/>
          <a:ahLst/>
          <a:cxnLst/>
          <a:rect l="0" t="0" r="0" b="0"/>
          <a:pathLst>
            <a:path>
              <a:moveTo>
                <a:pt x="0" y="0"/>
              </a:moveTo>
              <a:lnTo>
                <a:pt x="0" y="149237"/>
              </a:lnTo>
              <a:lnTo>
                <a:pt x="859891" y="149237"/>
              </a:lnTo>
              <a:lnTo>
                <a:pt x="859891" y="298474"/>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FB931B-531C-4EB5-991D-8BFE62FFCF80}">
      <dsp:nvSpPr>
        <dsp:cNvPr id="0" name=""/>
        <dsp:cNvSpPr/>
      </dsp:nvSpPr>
      <dsp:spPr>
        <a:xfrm>
          <a:off x="5696216" y="3064660"/>
          <a:ext cx="859891" cy="298474"/>
        </a:xfrm>
        <a:custGeom>
          <a:avLst/>
          <a:gdLst/>
          <a:ahLst/>
          <a:cxnLst/>
          <a:rect l="0" t="0" r="0" b="0"/>
          <a:pathLst>
            <a:path>
              <a:moveTo>
                <a:pt x="859891" y="0"/>
              </a:moveTo>
              <a:lnTo>
                <a:pt x="859891" y="149237"/>
              </a:lnTo>
              <a:lnTo>
                <a:pt x="0" y="149237"/>
              </a:lnTo>
              <a:lnTo>
                <a:pt x="0" y="298474"/>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C55E5B-9EB9-4972-A2B0-9F06277782CF}">
      <dsp:nvSpPr>
        <dsp:cNvPr id="0" name=""/>
        <dsp:cNvSpPr/>
      </dsp:nvSpPr>
      <dsp:spPr>
        <a:xfrm>
          <a:off x="4836324" y="2055531"/>
          <a:ext cx="1009129" cy="653801"/>
        </a:xfrm>
        <a:custGeom>
          <a:avLst/>
          <a:gdLst/>
          <a:ahLst/>
          <a:cxnLst/>
          <a:rect l="0" t="0" r="0" b="0"/>
          <a:pathLst>
            <a:path>
              <a:moveTo>
                <a:pt x="0" y="0"/>
              </a:moveTo>
              <a:lnTo>
                <a:pt x="0" y="653801"/>
              </a:lnTo>
              <a:lnTo>
                <a:pt x="1009129" y="65380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13D128-11F5-46C4-B36D-A65FD7A88EA2}">
      <dsp:nvSpPr>
        <dsp:cNvPr id="0" name=""/>
        <dsp:cNvSpPr/>
      </dsp:nvSpPr>
      <dsp:spPr>
        <a:xfrm>
          <a:off x="2344216" y="3064660"/>
          <a:ext cx="859891" cy="298474"/>
        </a:xfrm>
        <a:custGeom>
          <a:avLst/>
          <a:gdLst/>
          <a:ahLst/>
          <a:cxnLst/>
          <a:rect l="0" t="0" r="0" b="0"/>
          <a:pathLst>
            <a:path>
              <a:moveTo>
                <a:pt x="0" y="0"/>
              </a:moveTo>
              <a:lnTo>
                <a:pt x="0" y="149237"/>
              </a:lnTo>
              <a:lnTo>
                <a:pt x="859891" y="149237"/>
              </a:lnTo>
              <a:lnTo>
                <a:pt x="859891" y="298474"/>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3EC926-929C-4D53-8072-101B13DD511D}">
      <dsp:nvSpPr>
        <dsp:cNvPr id="0" name=""/>
        <dsp:cNvSpPr/>
      </dsp:nvSpPr>
      <dsp:spPr>
        <a:xfrm>
          <a:off x="712000" y="3064660"/>
          <a:ext cx="1632216" cy="298474"/>
        </a:xfrm>
        <a:custGeom>
          <a:avLst/>
          <a:gdLst/>
          <a:ahLst/>
          <a:cxnLst/>
          <a:rect l="0" t="0" r="0" b="0"/>
          <a:pathLst>
            <a:path>
              <a:moveTo>
                <a:pt x="1632216" y="0"/>
              </a:moveTo>
              <a:lnTo>
                <a:pt x="1632216" y="149237"/>
              </a:lnTo>
              <a:lnTo>
                <a:pt x="0" y="149237"/>
              </a:lnTo>
              <a:lnTo>
                <a:pt x="0" y="298474"/>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8DC3B3-FB0C-464D-AD08-450B932D4A46}">
      <dsp:nvSpPr>
        <dsp:cNvPr id="0" name=""/>
        <dsp:cNvSpPr/>
      </dsp:nvSpPr>
      <dsp:spPr>
        <a:xfrm>
          <a:off x="3054870" y="2055531"/>
          <a:ext cx="1781453" cy="653801"/>
        </a:xfrm>
        <a:custGeom>
          <a:avLst/>
          <a:gdLst/>
          <a:ahLst/>
          <a:cxnLst/>
          <a:rect l="0" t="0" r="0" b="0"/>
          <a:pathLst>
            <a:path>
              <a:moveTo>
                <a:pt x="1781453" y="0"/>
              </a:moveTo>
              <a:lnTo>
                <a:pt x="1781453" y="653801"/>
              </a:lnTo>
              <a:lnTo>
                <a:pt x="0" y="65380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340A05-B535-49AA-8222-545B1E06655F}">
      <dsp:nvSpPr>
        <dsp:cNvPr id="0" name=""/>
        <dsp:cNvSpPr/>
      </dsp:nvSpPr>
      <dsp:spPr>
        <a:xfrm>
          <a:off x="4125670" y="1344877"/>
          <a:ext cx="1421308" cy="710654"/>
        </a:xfrm>
        <a:prstGeom prst="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代表性主干网络</a:t>
          </a:r>
        </a:p>
      </dsp:txBody>
      <dsp:txXfrm>
        <a:off x="4125670" y="1344877"/>
        <a:ext cx="1421308" cy="710654"/>
      </dsp:txXfrm>
    </dsp:sp>
    <dsp:sp modelId="{8864B286-9A00-42E5-8031-4B7C73F4BED1}">
      <dsp:nvSpPr>
        <dsp:cNvPr id="0" name=""/>
        <dsp:cNvSpPr/>
      </dsp:nvSpPr>
      <dsp:spPr>
        <a:xfrm>
          <a:off x="1633562" y="2354006"/>
          <a:ext cx="1421308" cy="710654"/>
        </a:xfrm>
        <a:prstGeom prst="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卷积</a:t>
          </a:r>
        </a:p>
      </dsp:txBody>
      <dsp:txXfrm>
        <a:off x="1633562" y="2354006"/>
        <a:ext cx="1421308" cy="710654"/>
      </dsp:txXfrm>
    </dsp:sp>
    <dsp:sp modelId="{FA9ED45D-C297-4D17-9B9E-E99733CE3493}">
      <dsp:nvSpPr>
        <dsp:cNvPr id="0" name=""/>
        <dsp:cNvSpPr/>
      </dsp:nvSpPr>
      <dsp:spPr>
        <a:xfrm>
          <a:off x="1345" y="3363135"/>
          <a:ext cx="1421308" cy="710654"/>
        </a:xfrm>
        <a:prstGeom prst="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CNN</a:t>
          </a:r>
          <a:endParaRPr lang="zh-CN" altLang="en-US" sz="1800" kern="1200" dirty="0"/>
        </a:p>
      </dsp:txBody>
      <dsp:txXfrm>
        <a:off x="1345" y="3363135"/>
        <a:ext cx="1421308" cy="710654"/>
      </dsp:txXfrm>
    </dsp:sp>
    <dsp:sp modelId="{2586B29B-793F-46CC-8195-9F231800B7B0}">
      <dsp:nvSpPr>
        <dsp:cNvPr id="0" name=""/>
        <dsp:cNvSpPr/>
      </dsp:nvSpPr>
      <dsp:spPr>
        <a:xfrm>
          <a:off x="1721129" y="3363135"/>
          <a:ext cx="2965958" cy="710654"/>
        </a:xfrm>
        <a:prstGeom prst="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err="1"/>
            <a:t>CNN+Transformer</a:t>
          </a:r>
          <a:endParaRPr lang="zh-CN" altLang="en-US" sz="1800" kern="1200" dirty="0"/>
        </a:p>
      </dsp:txBody>
      <dsp:txXfrm>
        <a:off x="1721129" y="3363135"/>
        <a:ext cx="2965958" cy="710654"/>
      </dsp:txXfrm>
    </dsp:sp>
    <dsp:sp modelId="{74EDB1F3-69BF-4061-87B6-1397BD6D7125}">
      <dsp:nvSpPr>
        <dsp:cNvPr id="0" name=""/>
        <dsp:cNvSpPr/>
      </dsp:nvSpPr>
      <dsp:spPr>
        <a:xfrm>
          <a:off x="5845453" y="2354006"/>
          <a:ext cx="1421308" cy="710654"/>
        </a:xfrm>
        <a:prstGeom prst="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注意力</a:t>
          </a:r>
        </a:p>
      </dsp:txBody>
      <dsp:txXfrm>
        <a:off x="5845453" y="2354006"/>
        <a:ext cx="1421308" cy="710654"/>
      </dsp:txXfrm>
    </dsp:sp>
    <dsp:sp modelId="{D255E7EA-F03C-42CA-9704-D6B84398CAFD}">
      <dsp:nvSpPr>
        <dsp:cNvPr id="0" name=""/>
        <dsp:cNvSpPr/>
      </dsp:nvSpPr>
      <dsp:spPr>
        <a:xfrm>
          <a:off x="4985562" y="3363135"/>
          <a:ext cx="1421308" cy="710654"/>
        </a:xfrm>
        <a:prstGeom prst="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Transformer</a:t>
          </a:r>
          <a:endParaRPr lang="zh-CN" altLang="en-US" sz="1800" kern="1200" dirty="0"/>
        </a:p>
      </dsp:txBody>
      <dsp:txXfrm>
        <a:off x="4985562" y="3363135"/>
        <a:ext cx="1421308" cy="710654"/>
      </dsp:txXfrm>
    </dsp:sp>
    <dsp:sp modelId="{28254F3E-34F2-4EE9-B309-65A8F60301AC}">
      <dsp:nvSpPr>
        <dsp:cNvPr id="0" name=""/>
        <dsp:cNvSpPr/>
      </dsp:nvSpPr>
      <dsp:spPr>
        <a:xfrm>
          <a:off x="6705345" y="3363135"/>
          <a:ext cx="1421308" cy="710654"/>
        </a:xfrm>
        <a:prstGeom prst="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err="1"/>
            <a:t>SENet</a:t>
          </a:r>
          <a:endParaRPr lang="en-US" altLang="zh-CN" sz="1800" kern="1200" dirty="0"/>
        </a:p>
        <a:p>
          <a:pPr marL="0" lvl="0" indent="0" algn="ctr" defTabSz="800100">
            <a:lnSpc>
              <a:spcPct val="90000"/>
            </a:lnSpc>
            <a:spcBef>
              <a:spcPct val="0"/>
            </a:spcBef>
            <a:spcAft>
              <a:spcPct val="35000"/>
            </a:spcAft>
            <a:buNone/>
          </a:pPr>
          <a:r>
            <a:rPr lang="en-US" altLang="zh-CN" sz="1800" kern="1200" dirty="0" err="1"/>
            <a:t>GCNet</a:t>
          </a:r>
          <a:endParaRPr lang="zh-CN" altLang="en-US" sz="1800" kern="1200" dirty="0"/>
        </a:p>
      </dsp:txBody>
      <dsp:txXfrm>
        <a:off x="6705345" y="3363135"/>
        <a:ext cx="1421308" cy="71065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8.16901" units="1/cm"/>
          <inkml:channelProperty channel="Y" name="resolution" value="54.27136" units="1/cm"/>
          <inkml:channelProperty channel="T" name="resolution" value="1" units="1/dev"/>
        </inkml:channelProperties>
      </inkml:inkSource>
      <inkml:timestamp xml:id="ts0" timeString="2023-02-28T06:32:11.367"/>
    </inkml:context>
    <inkml:brush xml:id="br0">
      <inkml:brushProperty name="width" value="0.05292" units="cm"/>
      <inkml:brushProperty name="height" value="0.05292" units="cm"/>
      <inkml:brushProperty name="color" value="#FF0000"/>
    </inkml:brush>
  </inkml:definitions>
  <inkml:trace contextRef="#ctx0" brushRef="#br0">19068 6491 0,'35'18'109,"18"-18"-109,-36 17 16,36-17-16,18 0 15,-18 0 1,35 0 0,18 0-1,35 0 1,0 0-1,88 0 1,18-53 0,-106 36-1,-88-18 1,-35 35 0,0 0-16,-1-36 15,-17 19 16,18-89-15,-18-35 0,0 35-1,0 0 1,0-53 0,0 36-1,-18 17 1,-35 35-1,36 54 1,-1-19 15,0 36-15,1-17 0,-18-18-1,-36 17 16,0 0-15,36 18 0,18 0-1,-72 0 1,-228 36 0,158-19-16,-106 36 15,107 0-15,52-53 16,-106 53-1,124-18-15,17-17 16,36 0 0,18 17-1,-19 18 1,36-18 0,0 53-1,0 18 16,0-35-15,159 140 0,53-52-1</inkml:trace>
  <inkml:trace contextRef="#ctx0" brushRef="#br0" timeOffset="3572.36">18556 10248 0,'0'18'47,"0"-1"-47,0 19 15,0 34-15,0 354 32,0-336-17,0 71 1,0 105-1,0 18 1,0-141 0,-18 1-1,18-107-15,-17 0 16,-1 53 0,1-52-16,-1 34 15,-17 71 1,35-105-1,-18 69 1,0 37 0,1-54-1,17 0 1,0-18 0,0 1 15,0-18-16,0 0 1,0-36 15</inkml:trace>
  <inkml:trace contextRef="#ctx0" brushRef="#br0" timeOffset="4465.31">18538 10319 0,'-35'0'16,"0"0"-1,17 0 1,1 17 0,-19 1-1,1 17 1,17-35 0,18 18 15</inkml:trace>
  <inkml:trace contextRef="#ctx0" brushRef="#br0" timeOffset="4961.3">18574 10283 0,'17'18'63,"1"17"-48,17 1-15,1 17 16,52 52 0,0 19-1,35-18 1,-140-124 46,-18 0-62,-1 1 16</inkml:trace>
  <inkml:trace contextRef="#ctx0" brushRef="#br0" timeOffset="6468.39">17057 10795 0,'0'53'0,"0"-18"16,0 0-16,0 1 15,17-19 1,-17 19 0,18-36 15,0 0-16,-1 0-15,1 0 0,0 0 16,-1 0-16,1 0 16,0-36-16,17 1 15,-18 17-15,19-52 16,-1 17 0,-35 0-1,0 18 1,0-18-1,0 35 1,0-17 15,0 17 1,-18 18-17,1 0 1,-1 0-1,0-17 1,1 17 0,-18 0-1,17 0 1,-35 35 0,35 18-1,1 17 1,17-17-1,0-17 1,-18-19-16,0 1 16,1 35-1,17-18 1,0 18 0,0-35 30,17-18-30</inkml:trace>
  <inkml:trace contextRef="#ctx0" brushRef="#br0" timeOffset="7886.67">17039 8184 0,'71'0'141,"-1"0"-141,-17 0 16,18 0-1,-1 0 1,-70-17 15,0-1 16,0 1-47,0-1 16,0-53-1,0 36 1,0 17 0,0 1-1,0-19 16,0 19-15,-17 17 0,17-18-1,-18 1-15,0-1 32,1 18 61,-19 0-93,1 0 16,18 18-16,-36-18 16,-18 17-1,71 1-15,-18-18 16,1 17 15,-1 19-15,18 34-1,0-17 1,0-17 0,0-19 15,0 1-16,0-1 1,0 1 0,18-18-1,-18 18 1</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8.16901" units="1/cm"/>
          <inkml:channelProperty channel="Y" name="resolution" value="54.27136" units="1/cm"/>
          <inkml:channelProperty channel="T" name="resolution" value="1" units="1/dev"/>
        </inkml:channelProperties>
      </inkml:inkSource>
      <inkml:timestamp xml:id="ts0" timeString="2023-02-28T06:48:31.814"/>
    </inkml:context>
    <inkml:brush xml:id="br0">
      <inkml:brushProperty name="width" value="0.05292" units="cm"/>
      <inkml:brushProperty name="height" value="0.05292" units="cm"/>
      <inkml:brushProperty name="color" value="#FF0000"/>
    </inkml:brush>
  </inkml:definitions>
  <inkml:trace contextRef="#ctx0" brushRef="#br0">14499 10954 0,'0'17'47,"0"1"-31,53 17 0,35-17-16,0 0 15,142-18 1,-89 0-16,18 0 31,17-18-31,53-35 16,-52 0-1,-19-17 1,-34-1 0,-36 18 15,-53 35-16,18 18 1,0 0 0,-35 0-1,-18-17 1,0-1 0,0 1-1,0-19 1,0 19-1,0-19 1,0 1 0,0-18-1,-18-17 1,1-36 15,-19 35-15,1 36-1,17 17 1,-17-17 0,-88 17-1,-36-52 1,35 52 0,1-17-1,-53 17 1,-36 18-1,36 0 1,-107 0 0,54 0-1,-36 0 1,1 36 0,70-1 15,35 18-16,18 0 1,106-36 0,-1 36-1,19 0 1,17-35 0,0 17-1,0 36 1,17-54-16,1 1 15,0 35-15,-1-36 16,19 19 0,-19-36 15,1 0 16</inkml:trace>
  <inkml:trace contextRef="#ctx0" brushRef="#br0" timeOffset="41369.08">21784 5874 0,'35'0'156,"-17"0"-156,52 0 31,-34 0-31,-19 0 0,54 0 16,-18 0 0,0 0-1,17 0 1,1 0-1,-1 0 1,1 0 0,-36 0-1,18 0 1,-18 0 15,1 0-15,34 0-1,1 0 1,-1 0 0,19 0-1,-36-18 1,-1 18 0,1 0-1,-17 0 1,-1 0-16,-17 0 15,-1 0-15,1 0 16,-1 0 0,1 0-16,0 0 15,-1 0 17,19 0-17,-19 0 1,1 0-1,0 0 17</inkml:trace>
  <inkml:trace contextRef="#ctx0" brushRef="#br0" timeOffset="44691.96">22737 5274 0,'17'0'141,"1"0"-141,-1 0 16,72 0-16,87 0 15,18 18 1,0 17 0,-70-35 15,-54 18-16,-17-18 1,18 17 0,-19 1-1,54 17 1,53 18 0,-18 0-1,-88-35-15,-18-18 16,-17 17-16,17-17 15,-17 18 1,-18 0-16,35-18 16,-17 17-1,-1-17 1,1 18 15,0 17-15,-1 0-1,1-17 1,-18 0 0,0-1 31</inkml:trace>
  <inkml:trace contextRef="#ctx0" brushRef="#br0" timeOffset="45988.71">24536 5503 0,'17'18'94,"-17"0"-79,36-1-15,-19 1 16,1 17 0,17 18-1,18 18 1,-18-36 0,-17 18-1,0-36 1,-18 19-1,17-19 1,-17 1 109,-17-18-125,-1 0 16,-35 18-1,18-18 1,17 0-16,1 0 16,-1 0-16,-53 0 15,18 0 1,0 0-1,18 0 1,0-18 0,17 18-1,1 0 1,-1 0 31</inkml:trace>
  <inkml:trace contextRef="#ctx0" brushRef="#br0" timeOffset="47554.92">25365 5856 0,'17'0'93,"36"0"-77,0 0-16,18 0 16,52 18-16,142-1 15,70 1 1,-106 0 0,-123-1 15,-88-17-16,-1 18 1,1 0 0,70 17-1,18 18 1,35 17 0,-88-70-1,-35 36 1,-1-36-1,1 17 1,0-17 0,-18 18-1,0-36 126</inkml:trace>
  <inkml:trace contextRef="#ctx0" brushRef="#br0" timeOffset="48351.64">27129 5980 0,'17'17'78,"1"18"-78,17 54 15,-17-36-15,52 70 16,-70-88 15,18 1-15,0-36 15,-36 0 32,0 0-63,1 0 15,-1 0 1,-17 0-16,-36-18 15,1 0 1,34 1 0,1 17-1,17 0 1,1 0 15</inkml:trace>
  <inkml:trace contextRef="#ctx0" brushRef="#br0" timeOffset="53982.17">27711 9543 0,'17'0'78,"19"17"-62,-19-17-16,1 0 16,0 0 93,-1 0-62,1 0-16,-1 0-15,1 0 15,0 0-15,-1 0 15,1 0-31,53-35 31,52 0-15,-70 35-1,-35 0 1</inkml:trace>
  <inkml:trace contextRef="#ctx0" brushRef="#br0" timeOffset="67834.5">24059 10566 0,'18'0'94,"0"0"-78,52 0-16,-17 0 15,106 35 1,-36-35-16,160 18 15,-1-1 1,-18-17 0,-87 0-1,-71 0 1,-36 0 15,18 0-15,1 0-1,-54 0 1,18 0 0,-36 0-1,1 0 1,0 0 15</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8.16901" units="1/cm"/>
          <inkml:channelProperty channel="Y" name="resolution" value="54.27136" units="1/cm"/>
          <inkml:channelProperty channel="T" name="resolution" value="1" units="1/dev"/>
        </inkml:channelProperties>
      </inkml:inkSource>
      <inkml:timestamp xml:id="ts0" timeString="2023-02-28T06:50:47.895"/>
    </inkml:context>
    <inkml:brush xml:id="br0">
      <inkml:brushProperty name="width" value="0.05292" units="cm"/>
      <inkml:brushProperty name="height" value="0.05292" units="cm"/>
      <inkml:brushProperty name="color" value="#FF0000"/>
    </inkml:brush>
  </inkml:definitions>
  <inkml:trace contextRef="#ctx0" brushRef="#br0">24253 17321 0,'18'18'140,"17"35"-140,18-53 16,-17 35-16,-1-17 16,35-1-1,-34 1-15,-1 0 16,18-1 0,0-17-1,-36 0-15,19 18 16,-19-18-16,19 0 15,-1 0-15,53 0 16,18 0 0,-18 0-1,-35 0 1,-35 0 15,17 0-15,36 0-1,-36 0 1,53 0 0,35-18-1,-52 18 1,-18-17 0,-18 17-1,0-18 1,-17 18-1,17 0 1,54-18 0,16-17-1,-16 18 17,16-1-17,-52 0 1,0 18-16,35 0 15,-35 0-15,0 0 16,-17-17 0,-1 17-16,-17 0 15,34-18 1,160-35 0,-88 0-1,-1 18 1,-35-18-1,-17 18 1,70-36 0,0 1-1,-88 34 1,0-17 15,-18 18-15,18 0-1,18-18 1,-36 35 0,0 1-1,0-19 1,1 1 0,34 0-1,-17 0 1,0-1-16,-18 1 15,36 0 1,-53 35-16,-18-18 16,35-17-1,0 0 17,-17-1-17,-1-17 1,1 18-1,-18-36 1,18 36 0,-18-35-1,0 34 1,0-17 0,0 18-1,0-18 1,0 18-1,0 0 1,0-1 0,0 19-1,0-1 17,0 1-17,0-19 1,0 19-1,0-19 17,0 19-1,0-1-31,-18-53 16,0 19-1,-17 16 1,35 19-1,-18-1 1,1 0 0,-18-17-1,-18 0 17,0-18-17,0 18 1,35 17-1,-35-17 1,0 17 0,0-17-1,-17 0 1,17 17 0,-35-35-1,17 35 1,-35 1-1,18-19 1,35 19-16,-35 17 16,0-36-1,-18 19 17,53-1-32,-35-17 15,17 17 1,-17 18-1,18-17 1,-124-19 0,52 19-1,37 17 1,34 0 0,-17 0-1,53 0 1,-1-18-1,-52 0 1,18 18 0,34-17-1,-17 17 1,-17 0 15,52 0-15,-70-35-1,0 35 1,35 0-16,18 0 16,-36 0-1,18-18-15,-123 18 16,35-18 0,70 18-16,1 0 15,17 0-15,-36 0 16,19 0-1,17 0 1,0 0 0,-35 18-1,0-18 17,-1 35-17,1-17 1,18-18-1,-1 17 1,36 1 0,0 0-1,17-18 1,0 0 0,-17 17-1,17 1 1,18 0-1,-35-1 1,0 71 0,17-35 15,18-17-31,-17-1 16,17 0-1,0-17 1,0 35-1,0 88 1,17 247 0,89-18-1,-35-105 1,-54-142 0,1-87-1,-18-19 1,18-17-1,-1 18 17,18 0-17,-17-1 1,0 1 15,17 0-15,18 17-1,-18 0 1,53 0 0,-70 1-16,35-19 15,-18 19-15,-17-36 16,17 35-16,18 0 16,0-17-1,-35-1-15,17 19 16,35-1-1,-17-17 1,-35-1 0,0-17-1,52 18 48,-52-18-48,17 18 1,36-1 0,-36-17-1,0 18 1,0-18 0,1 0-1,-1 17 1,18-17-1,-18 0 1,1 0 0,-19 0-1,36 0 1,35 0 0,-35 18-16,-18-18 15,18 0-15,0 18 16,-17-18-16,16 0 15,1 0 1,18 0 0,0 17-1,-1-17 1,1 0 0,17 18-1,-35-18 1,-18 0-1,18 0 1,0 18 0,17-18-1,1 0 17,-18 17-17,0 1 1,-36-18-1,19 0 1,-1 18 0,0-1-1,18-17 1,-35 18 0,-1-18-16,1 0 15,0 0 1,-1 0-1,1 0 1,0 0 15</inkml:trace>
  <inkml:trace contextRef="#ctx0" brushRef="#br0" timeOffset="8190.94">5045 5627 0,'17'0'110,"19"17"-110,34-17 0,-17 0 15,18 0 1,52 0-1,-17 18 1,106-18 0,87 0-1,-69 0 17,-89 0-32,-71 0 15,36 0-15,35 0 16,1 0-1,-37 0 1,1 0 0,71 0-1,-1 0 1,36 0 0,52-35-1,-70 17 1,36 18-1,-142 0 1,-53 0 0,0 0-1,1 0 17,-1 0-17,0 0 1,-17 0-1,17 0 1,0 0 0,1 0-1,-1 0-15,-17 0 16,34 0 0,-16 0-16,-19 0 15,19 0 1,-19 0-1,1 0-15,0 0 16</inkml:trace>
  <inkml:trace contextRef="#ctx0" brushRef="#br0" timeOffset="12401.5">14005 5521 0,'18'0'94,"0"0"-94,34 18 15,-16-1-15,17 1 16,-18-18-1,53 0 1,-17 0 0,17 0-1,0 0 1,0 0 0,106 0-1,71 0 1,-195 0-1,1 0-15,70 0 16,18 0 0,0 0-1,-54 0 1,-34 0 15,0 0-15,-1 0-1,1 0 1,17-18 0,-18 18-1,-17 0 1,18 0 0,-36 0-1,18 0 1,-35 0-1,17 0 17,-17 0-17,17 0 1,35 0 15,107 0-15,-71 0-16,70 0 15,-35 0 1,141 0 0,-140 0-1,-19-17 1,18-1 0,-35 18-1,-36 0 1,36 0-1,53-18 1,-88 18 0,17-17-1,0 17 1,-35-18 15,17 18-15,1 0-1,-53 0 1,52-18 0,-34 18-1,-19 0 1,1 0 0,17 0-1,0 0 1,1 0-16,17 0 15,-18 0-15,0 0 16,0 0-16,36 0 16,-1 0-1,1 0 17,-18 0-17,0 0 1,-18 0-1,0 0 1,18 0 0,-35 0-1,17 0 1,-17 0 0</inkml:trace>
  <inkml:trace contextRef="#ctx0" brushRef="#br0" timeOffset="31037.59">17727 6632 0,'35'0'47,"1"0"-32,34 18-15,18-1 16,1 19-16,140-19 15,71 1 1,0-18 0,88 0-1,-53-88 17,-88 0-17,-106 52 1,-35 1-1,-53 0 1,35 0 0,-53-18-1,-35 17 1,0-17 0,0 1-1,0 34 1,0-35-1,18 0 1,-18-18 0,-36 1 15,1 17-15,0 18-1,-36-36 1,36 36-1,17 0 1,-17 17 0,-18-17-1,0-1 1,-105-52 0,105 53-1,0 35 1,35-18-1,-35 1 1,-35-19 0,-18 1 15,-88 35-15,88-18-1,36 18 1,17 0-1,18 0 1,-54-17 0,72 17-16,-19 0 15,19 0 1,-1 0-16,-17 0 16,-18 0-1,-18 0 1,-87 17-1,17 1 1,-89 0 0,54 17 15,105-17-15,-17-1-1,18 1 1,17 0-1,-18-18 1,0 17 0,-17 1-1,35 17 1,0-17 0,36-1-1,-18 19 1,17-19 15,18 1-15,-18 0-1,1-1-15,-1 107 0,18-18 32,0-54-32,0 37 15,18-19 1,17-34-1,0-19 1,0 18 0,1 1-1,-1-1 1,36 18 0,-36-18-1,18 0 1,-18 1-1,-17-19 1,17 1 31,-17 0-31,-1-18-1,1 0 1,-18 17-1,18-17 282,-1 0-265,1 0 14,-1 0-14</inkml:trace>
  <inkml:trace contextRef="#ctx0" brushRef="#br0" timeOffset="37324.85">1305 7126 0,'18'0'31,"0"0"-31,-1 0 16,1 0-1,17 18 1,-17-18 0,123 17-1,71 36 1,87-35-1,1-18 1,159 0 0,-177 0-1,212 0 1,-159-18 0,-17 18-1,-89 0 1,-17 0-1,-1 0 1,-17 0 0,-35-17 15,53-19-15,-36 19-1,0-1 1,1 0-1,52 18 1,-35 0 0,-88 0-1,0 0 1,-89-17 0,1 17-1,0 0 1,-18-18 156,0 1-172,0-1 15,0 0 1,0 1 0,0-1-16,0-53 15,0 36 1,0 0-1,0-18 1,0 35 0,0 1 15,-18-19-15,18 1-1,-18 35 1,-34-35 156</inkml:trace>
  <inkml:trace contextRef="#ctx0" brushRef="#br0" timeOffset="38904.89">4427 6491 0,'0'53'93,"0"0"-93,18 35 16,-18-35-16,88 176 16,18-17-1,-35-89 1,-36-87-1,-18-36 1,1 17 0,17-17 15,-17 18-15,17 0-1,1 17 1,-1-35-1,0 18 1,0-1 0,-17-17 15,-18-17 16,0-19-32,0-17-15,0-52 16,-35-54 0,17 71 15,1-36-15,-19 1-1,36 87 1,-53-34-1,0-107 1,0 89 0,1-18-1,34 71 1,-17-18 0,17 36-1,0-1 1,1 18 62,-1 0-62</inkml:trace>
  <inkml:trace contextRef="#ctx0" brushRef="#br0" timeOffset="40425.21">5309 7038 0,'18'18'47,"17"17"-47,18 0 15,0-17-15,-18-1 16,1 1 0,140 35-1,-53-18 1,71-35 0,-52 0-1,-54-17 1,-53-1-1,-35 0-15,35 1 16,-17-72 0,35-16 15,-35 69-15,-18 1-1,17 17 1,1 1-1,-18-1 1,35 1 0,-35-19-1,0 1 1,0 0 0,-53-71-1,-35-18 1,-18 1-1,18 52 1,17 18 0,1-17 15,-1 35-15,54 35-1,-19 0 16,19 0-31,-36 0 16,18 0 0,-18 0-16,-36 0 15,19 35 1,-18-17 0,-1 17-1,19 18 1,17-18-1,18 106 1,35-70 0,0-18 15,0-18-15,17 18-1,19 35 1,-1-17-1,18-1 1,-18-35 0,-17-35 15,17 18-15,-35 0-1,18-18 1</inkml:trace>
  <inkml:trace contextRef="#ctx0" brushRef="#br0" timeOffset="42405.15">7867 7126 0,'35'0'32,"-17"0"-32,70 0 31,88 0-15,142 0-1,52 0 1,54-18-1,-19-17 1,-52 18 0,-88-36-1,-54 0 1,-87 53 0,-36-18-1,36 18 1,-54 0-1,18 0 1,-17-18 0,-18 1-1,-18 17 17,0 0-17,-17 0-15,17 0 16,-17 0-16,0 0 15,34 0 1,-34 0-16,53 0 16,-18 0-1,35 0 1,18 0 0,-106 17-1,0 1 1,52 0-1,1-1 1,18 1 0,-18 0-1,-35-1 63,-1-17-46,1 0 15</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8.16901" units="1/cm"/>
          <inkml:channelProperty channel="Y" name="resolution" value="54.27136" units="1/cm"/>
          <inkml:channelProperty channel="T" name="resolution" value="1" units="1/dev"/>
        </inkml:channelProperties>
      </inkml:inkSource>
      <inkml:timestamp xml:id="ts0" timeString="2023-02-28T06:29:09.287"/>
    </inkml:context>
    <inkml:brush xml:id="br0">
      <inkml:brushProperty name="width" value="0.05292" units="cm"/>
      <inkml:brushProperty name="height" value="0.05292" units="cm"/>
      <inkml:brushProperty name="color" value="#FF0000"/>
    </inkml:brush>
  </inkml:definitions>
  <inkml:trace contextRef="#ctx0" brushRef="#br0">18256 6279 0,'-17'0'15,"-1"0"48,0 18-32,-17 17-31,0 1 16,35-19-1,-53 54 1,0-1 0,-18 71-1,54-35 1,-1 53 0,18-88-1,-18 17 1,18-35-1,-17 0 1,-1-18 0,18-17-1,0-1-15,0 36 16,0 0 0,0-35-1,0 17 1,0-17-1,18 105 1,17-70 0,-17-18-1,17 1 1,36 16 0,-54-16-1,71-1 1,-70-17-1,17-18 17,1-36-1,-1-17-15,18-52-1,17 16 1,-17-52-1,-35 35 1,-18-17 0,0 70-16,0-17 15,0 17-15,0-36 16,-18 1 0,18 18-16,0 17 15,-17 17-15,-19-34 16,1-18-16,0 17 15,0 1 1,17 34 15,0 36-15,1-17 15,-1 17 79</inkml:trace>
  <inkml:trace contextRef="#ctx0" brushRef="#br0" timeOffset="11312.13">9931 7708 0,'53'0'172,"0"18"-172,52-18 15,-34 0-15,158 17 16,124-17-1,70 0 1,1 0 0,-54 36-1,-17-19 1,-53 1 0,-106 0-1,-18-18 1,71 0-1,-35 0 17,-18 0-17,17 0 1,-105 0-16,35 0 16,71 17-1,-36 1 1,-87-18-16,-19 0 15,36 0-15,70 0 16,-17 0 0,0 0-1,35 18 1,18-18 0,-36 17-1,36-17 1,-1 0-1,19 0 17,17 0-17,105 0 1,-17 0 0,1 0-1,52 0 1,-141 0-1,-18 0 1,0-17 0,-123-1-1,-71 18 1,-17 0 78,35 0-63,-35 0-31,193 0 16,71 0-1,177 0 1,88 18-1,0-18 1,-195 0 0,-69 0-1,-89 0 1,-71 0 0,-70 0-1,0 0 1,-18 0-1,1 0 17,-19 0-17,54 0 1,17 0 0,-53 0-1,53 0 1,-35 0-16,53 0 15,-88 0 95,-1 0-79,1 0-31,17 0 16,-17-18-1,0 18 1,17 0 0,18 0-1,-18 0 1,-17 0-1,17-18 1,-17 18 0</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8.16901" units="1/cm"/>
          <inkml:channelProperty channel="Y" name="resolution" value="54.27136" units="1/cm"/>
          <inkml:channelProperty channel="T" name="resolution" value="1" units="1/dev"/>
        </inkml:channelProperties>
      </inkml:inkSource>
      <inkml:timestamp xml:id="ts0" timeString="2023-02-28T06:32:54.758"/>
    </inkml:context>
    <inkml:brush xml:id="br0">
      <inkml:brushProperty name="width" value="0.05292" units="cm"/>
      <inkml:brushProperty name="height" value="0.05292" units="cm"/>
      <inkml:brushProperty name="color" value="#FF0000"/>
    </inkml:brush>
  </inkml:definitions>
  <inkml:trace contextRef="#ctx0" brushRef="#br0">18909 4568 0,'18'0'32,"-1"0"-17,71 0 1,-35 18-16,71 0 16,87 17-1,36-17 16,-35-1-15,70-17 0,-35 0-1,-35 0 1,-106 0 0,52 0-1,-34 0 1,-1 0-1,54-17 1,-124 17 0,0 0-16,52 0 15,-34 0-15,-36 0 16,18 0-16,18 0 16,-18 0-1,70 0 1,-52 0-1,-1 0 1,-34 0 0,-19 0-1</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8.16901" units="1/cm"/>
          <inkml:channelProperty channel="Y" name="resolution" value="54.27136" units="1/cm"/>
          <inkml:channelProperty channel="T" name="resolution" value="1" units="1/dev"/>
        </inkml:channelProperties>
      </inkml:inkSource>
      <inkml:timestamp xml:id="ts0" timeString="2023-02-28T06:33:28.870"/>
    </inkml:context>
    <inkml:brush xml:id="br0">
      <inkml:brushProperty name="width" value="0.05292" units="cm"/>
      <inkml:brushProperty name="height" value="0.05292" units="cm"/>
      <inkml:brushProperty name="color" value="#FF0000"/>
    </inkml:brush>
  </inkml:definitions>
  <inkml:trace contextRef="#ctx0" brushRef="#br0">2205 2963 0,'-18'18'47,"18"0"-15,-17-1-1,-1 19-16,18-1 1,-35-18 0,35 1-16,-18 0 15,-53 35 1,1 17 0,17 1-1,-18-18 1,19 35-1,-19-18 1,-17 19 0,35-19-1,-18 1 1,18 17 15,-17 53-15,52-53-1,-35 0 1,53 18 0,-35-18-1,0 71 1,35 194 0,-18-53-1,18 35 1,0 0-1,0-176-15,0 0 16,0-36-16,0 71 16,0-53-1,0 53 1,0 177 0,0-160-1,0 1 1,0-36-1,0-35 1,0 159 0,0-70-1,0-19 1,0 213 0,0-89-1,0-141 1,18-53-1,17 124 1,36 17 0,87 35-1,-17-70 1,-52-88 15,-19-53-15,-17-18-1,300 441 1,-177-317 0,-105-159-16,-1 17 15,-34-34-15,-19-19 16,1 1-16,0-18 16,17 17-1,18 19 1,53 17-1,17-36 1,-35 1 0,36 0-1,87-18 1,1 0 15,70-36-15,-123 19-1,-53-19 1,-53 1 0,53-18-1,105-53 1,1-52 0,-71 34-1,-88 71 1,-53-17-1,35-19 1,-17-16 0,17 16-16,18-87 15,0 0 17,-35 105-32,17-35 15,-35 36-15,35-71 16,-17 52-1,-18-16 1,0 52 0,0 0-1,0-18 1,0 1 0,0 34-1,0-34 1,0-1-1,0 1 1,-18-19 0,1-16-1,-1 16 17,0 19-17,1-18 1,-1-18-1,-17 18 1,-1 17 0,1-35-1,35 89-15,-17-54 16,-19-17-16,36 53 16,0-1-16,-17-34 15,-19-36 1,36 53-1,-17-18 1,17 19 0,-18-19-1,0 36 17,1-18-17,17 18 1,-18-18-1,0-18 1,1-17 0,-18 0-1,35 35 1,0 0 0,-18 0-1,0-53 1,1 18-1,-1-18 1,0 36 0,1 17-1,17 17 1,0-17 0,0-17-1,0-1 1,0 18-16,-18-88 15,18 106-15,0 17 16,0-35 0,0 18-1,0-88 1,0-1 0,0 18-1,0 1 1,0 34-1,0 18 1,-18-70 0,1-1-1,-1 71 1,18-17 15,-17 34-15,17-34-1,-18-54 1,18-52 0,0 158-1,0-35 1,0 36-16,0-36 16,0-53-1,0 53 1,0 18-1,0-18 1,-18 35-16,1-35 16,-1-17-1,0 17 1,18 0 15,-17 18-15,-1-36-1,0 1 1,-52-54 0,-18-176-1,52 177 1,1-1 0,-53-158-1,0 123 1,52 89-1,-34-71 1,17 88 0,53 35-1,-18 0 32,1 1-31,17-1-16,-18 1 15,18-1 1,-18 18-16,1-35 16,-1 17-1,1 0 17,-1 1-17,-17-19 1,-18 1-1,0 18 1,35-1 0,-17 0-1,-18-17 1,-53 17 15,0 1-15,36-1-1,-18 18 1,17 0 0,-17 0-1,35 0 1,0 0-16,35 0 16,-17 0-16,-18 0 15,-17 0 1,34 18-1,-52 17 1,-18 0-16,71-17 16,17-18 46,1 0 141,-1 0-187,0 0-16,1 18 16,-1-18-1</inkml:trace>
  <inkml:trace contextRef="#ctx0" brushRef="#br0" timeOffset="34735.31">6667 6456 0,'-17'0'78,"-1"0"-31,1 0-31,-54 0 15,53 0-31,1 0 16,-1 0-1,0 0-15,1 0 16,-1 0 0,1 0-1,-1 0 1,0 0 15,1 0 0,-1 17 1,0-17-17,1 18 1,-1-18-16,-17 35 16,-18 36-1,-53 123 1,18-35-1,53-106 1,-1 35 0,1 35-1,17 54 1,-17-1 15,0 106-15,17-88-1,18-88 1,0-71 0,0 36-1,88 88 1,36-1 0,17 37-1,35-37 1,-140-140-1,-19 0 1,1-18-16,0 35 16,87 35-1,54 19 1,18 16 15,-19-34-15,19-36-1,-54-35 1,-35 0 0,-17-17-1,-1-1 1,-17-17 0,0-1-1,53-69 1,70-37-1,-52 72 1,-53 17 0,-36 53-1,-18-35 1,36-53 15,-35-265-15,-18 0-1,0 229-15,0 54 16,-35-159 0,35 193-1,-18-17-15,-52-176 16,-1 53 0,-35-36-1,36 124 1,34 53-1,1 17 17,-18-17-17,-70-36 17,-71-52-17,35 17 1,53 53-1,71 53 1,17-18 0,-35-17-1,18 17 1,17 18 0,1 0-1,-54-17 188,1 17-187,-19 0-16,-140 0 16,158 0-1,54 0-15,-1 17 16,1-17 62</inkml:trace>
  <inkml:trace contextRef="#ctx0" brushRef="#br0" timeOffset="38480.61">6050 6279 0,'71'0'63,"-1"18"-63,18 17 16,-35-17-1,106 0 1,53-1-1,-18 19 1,-88-36 0,-18 35-1,-18-35 1,-52 0 0,17 0-1,1 0 1,34-18-1,-35 1-15,18-1 16,36-17 0,-54 17-16,141-105 15,-123 70 17,18-18-17,17 18 1,-35-35-1,35-36 1,-70-17 0,-1 18-1,-17 35 1,0 17 0,0 1-1,0-36 1,0-18-1,-17 18 1,-19 18 0,1 18-1,35 34 17,-35 1-17,-1-35 1,1-19-1,0 36 1,0 1 0,-1-1-1,36 35-15,-17 0 16,-19 1 0,19-19-1,-36-16 1,18 34-1,-18-35 1,17 35 0,1 1-1,18-1 17,-72-17-17,19-18 1,-18 35-1,17-17 1,18 0 0,0 35-1,0-18 1,-17 0 0,-54 1-1,54-1 1,-71-17-1,-1 17 1,72 1-16,-36 17 16,18 0-1,17 0 17,54 0-17,-1 0 1,0 35-1,1 18 1,17-18 0,-18 36-1,0-36 1,-17 35 0,-18 142-1,0 35 1,36-53-1,17 18 1,0-89 0,0-70-1,0-35 17,0-1-17,17 1 1,-17 17-1,18-17 1,0 17 0,-1-17-1,1-18 1,0 35 0,-1-17-1,1-1 16,-1-17-15,1 18 15,-18 0-15,18-18 15,-1 0-15,1 17-1,0 1 1,-1-18-16,1 0 31,0 0-15,-18 18 15,17-18 0</inkml:trace>
  <inkml:trace contextRef="#ctx0" brushRef="#br0" timeOffset="46390.13">15998 2963 0,'18'18'47,"17"0"-47,89-1 16,52 36-1,-17-35-15,35-1 16,406 19 0,35-1-1,-88-35 1,70-18-1,-282-35 1,-264 36-16,-1 17 16,-35 0-1,-17 0 17,0 0-17,-1 0 1,1 0 31</inkml:trace>
  <inkml:trace contextRef="#ctx0" brushRef="#br0" timeOffset="54693.44">19897 4304 0,'0'18'0,"17"-18"63,1 17-47,0-17-1,34 0-15,107 0 16,0 0-1,35-17 1,0-1 0,0 0-1,106-17 1,17 0 15,1 17-15,-1-17-1,-105 17 1,-18 0 0,18 18-1,-71 0 1,-35 0 0,-18 0-1,-53 0 1,0 0-1,-17 0-15,35-17 16,0 17 0,-35-18-16,17 18 15,18 0 1,17 0 15,-34 0-31,52 0 16,18 0-1,141 0 1,-177 0 0,-17 18-1,-18-18 1,18 17 0,-17-17-1,-19 0 1,1 18-1,-1-18 1,1 18 0,17-18-1,1 35 1,-19-35 15,19 35-15,16-17-1,107 53 1,0-36 0,-36-35-1,-87 0-15,-1 0 16,-17 0-16,-1 0 16</inkml:trace>
  <inkml:trace contextRef="#ctx0" brushRef="#br0" timeOffset="57040.36">16087 5098 0,'17'35'47,"19"-35"-47,-1 18 15,18-1-15,141 1 16,0-18 0,35 0 15,53 0-16,-17 0 1,0-35 0,-107 17-1,-17 0-15,-70 18 16,-18 0 0,-18 0-1,0 0 1,54 0-1,-19-17 1,18-1 0,-35 18-1,-35 0 17</inkml:trace>
  <inkml:trace contextRef="#ctx0" brushRef="#br0" timeOffset="58542.42">20338 5309 0,'70'0'78,"107"0"-47,-36 0-31,0 0 0,370 0 16,124-53 0,-53 0-1,-105 1 17,-72 52-17,-52 0 1,-18 0-1,-35-53 1,-123 17 0,-89 19-1,-18-1 1,1 18 0,-36 0-16,0 0 15,1 0 1,-1 0-1</inkml:trace>
  <inkml:trace contextRef="#ctx0" brushRef="#br0" timeOffset="68849.77">13017 8114 0,'71'0'78,"17"0"-62,53 0-16,-35 0 16,176 0-1,-140 0-15,-19 0 16,36 0-16,-36 0 15,71 0 1,-141-18-16,0 18 16,0-17-1,0 17 1,17 0 0,36 0-1,18 0 1,-1-18-1,-70 18 1,-18 0 0,-17 0 15,0 0 16,-1 0-32,1 0 1,17 0 0,-17 0-1,0 0 79</inkml:trace>
  <inkml:trace contextRef="#ctx0" brushRef="#br0" timeOffset="70448.37">18045 8132 0,'17'0'63,"18"0"-48,142 0-15,-18 0 16,352 0-1,-70 0 1,-18 0 0,-123 0-1,-70 0 1,-72 0 0,-69 0-1,16 0 1,-52 0-1,-17 0 1,-1-18 0,0 18-1,-17 0 17,70 0-17,-17-18 1,-19 1-1,1 17 1,-35-18-16,0 18 0,17 0 31,53 0-15,-35 0-16,71 0 16,-36 0-1,-53 0 1,0 0-1,-17 0 1,0 0 0,34 18-1,1-18 17,-17 0-17,-1 0 1,53 0-1,0 0 1,1 0 0,-1 0-1,0 0 1,-18 0 0,19 0-1,-19 0 1,-35 0-1,-17 0-15,0 0 16</inkml:trace>
  <inkml:trace contextRef="#ctx0" brushRef="#br0" timeOffset="75323.85">13247 9596 0,'17'0'31,"1"0"32,35 0-63,-18 0 16,18 0-16,71 0 31,34 0-16,19-18 1,-107 18 0,71 0-1,-105 0-15,105 0 16,-18 0 0,-52 0-16,35 0 15,-36 0-15,160 0 16,-54 0-1,-35 0 1,18 0 0,-71 0-1,35 0 17,-17 0-17,-17 0 1,-19 0-1,54 0 1,-36 0 0,35 0-1,-17 0 1,-18 0 0,-35 0-1,18 18 1,52-1-1,36 18 1,70 1 0,-88-19-1,-52-17 17,16 18-17,-16-18 1,-54 0-16,35 18 15,-34-18-15,-1 0 16,-17 0 0,17 0-1,-17 0 1,-1 0 0,18 0-1,-17 0 1,0 0-1,17 0 17,-17 0-1,-1 0-15,19 0-1,-1 0 1,-18 0-1,1-18 17,17 18-1,1 0-15,-19-18-1,1 18 1,17 0-1,36-17 1,-18 17 0,0-18-1,-36 18 17,19 0-17,-19 0 1,1 0-1,17-18 1,-17 18 0,-1-17 77</inkml:trace>
  <inkml:trace contextRef="#ctx0" brushRef="#br0" timeOffset="83231.2">17639 8890 0,'18'0'109,"17"0"-46,18 18-47,17-1-16,36 1 15,18-18 1,228 0-1,72 0 1,-72 0 0,-140 0-1,-71 0 1,-17-18 0,52 18-1,36-17 1,35-54-1,-124 53-15,71-34 16,-88 34 0,-18 18-1,-70 0 1,88-18 0,35 1-1,35 17 1,54 0-1,-1 0 1,141 0 0,18 0-1,-35 0 1,53 0 0,-71 0-1,-53 35 1,-35 0-1,53-35 1,0 0 0,0 0 15,-89 0-15,-17 0-1,-35 0 1,17 0-1,-140 0-15,87 18 16,-35 17 0,-35-17-16,-17-18 15,246 88 1,-88-70 0,-53-1-1,-18-17 1,1 18-1,-1 17 1,71-17 0,18-18-1,-106 0 17,-36-18-17,-52 18 1,0 0-1,17 0 1,71 0 0,-71 0-1,36 0 1,-36 0 0,-17 0-1,-1 0 1,-17-18 15</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8.16901" units="1/cm"/>
          <inkml:channelProperty channel="Y" name="resolution" value="54.27136" units="1/cm"/>
          <inkml:channelProperty channel="T" name="resolution" value="1" units="1/dev"/>
        </inkml:channelProperties>
      </inkml:inkSource>
      <inkml:timestamp xml:id="ts0" timeString="2023-02-28T06:37:11.784"/>
    </inkml:context>
    <inkml:brush xml:id="br0">
      <inkml:brushProperty name="width" value="0.05292" units="cm"/>
      <inkml:brushProperty name="height" value="0.05292" units="cm"/>
      <inkml:brushProperty name="color" value="#FF0000"/>
    </inkml:brush>
  </inkml:definitions>
  <inkml:trace contextRef="#ctx0" brushRef="#br0">20902 12788 0,'18'0'187,"35"0"-187,-18 0 16,35 0-16,36 18 16,0-1 15,-53-17-31,53 18 16,-36-18-1,-34 0-15,17 0 16,-18 18-16,71-1 15,17 1 1,71-18 0,-35 18-1,-36-18 1,-17 0 0,-18 0-1,-17 0 1,0 0-1,-1 0 1,-35 0 15,18 0-15,0 0 0,-17 17-1,-1-17 1,-18 0-1,1 0 17,0 0-32,-1 0 15,1 0 48</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8.16901" units="1/cm"/>
          <inkml:channelProperty channel="Y" name="resolution" value="54.27136" units="1/cm"/>
          <inkml:channelProperty channel="T" name="resolution" value="1" units="1/dev"/>
        </inkml:channelProperties>
      </inkml:inkSource>
      <inkml:timestamp xml:id="ts0" timeString="2023-02-28T06:38:08.289"/>
    </inkml:context>
    <inkml:brush xml:id="br0">
      <inkml:brushProperty name="width" value="0.05292" units="cm"/>
      <inkml:brushProperty name="height" value="0.05292" units="cm"/>
      <inkml:brushProperty name="color" value="#FF0000"/>
    </inkml:brush>
  </inkml:definitions>
  <inkml:trace contextRef="#ctx0" brushRef="#br0">794 4269 0,'35'17'110,"124"1"-95,141 17 1,211-17 0,-35-18-1,-17 17 1,-230-17-1,-158 0 1,-36 0 0,-17 0-1,-1 0 1,19 0 0,52 0-1,-35 0 1,17-17-1,1-1 1,-36 18 15,36 0-15,35-17 0,-18 17-1,0 0 1,0 0-1,-53 0-15,36 0 16,-18 0-16,-18 0 16,18 0-16,35 0 15,1 0 1,16 0 0,-34 0-1,-1 0 1,1 0-1,0 0 17,17 0-17,18 0 1,-1 0 0,1 0-1,212 0 1,-124 0-1,-18 0 1,-35 0 0,-17 0-1,17 0 1,0 0 0,18 17-1,52 1 1,-105-18 15,-53 0-15,-18 0-1,1 0-15,-19 0 16,36 17-16,35-17 16,36 18-1,-1 0 1,-17-1-1,-35 1 1,52-18 0,-52 18-1,52-1 1,1 1 0,-54-18-1,1 0 1,-53 0-1,-1 0 17,1 0-17,-1 0 32,19 0-31,-19 0-1,72 0 1,281 0 0,-211 0-1,-18 0-15,88 0 16,18 0 0,-106 0-1,-35-18 1,-88 18-1,52 0 17,-35-17-17,1-1 1,17 18 0,-36 0-1,-17-18 16,18 18 16</inkml:trace>
  <inkml:trace contextRef="#ctx0" brushRef="#br0" timeOffset="3101.18">10672 4322 0,'17'0'78,"1"0"-78,17 0 15,0 0-15,18 0 32,-17 0-32,16 0 15,19 0-15,123 0 16,18 0-1,-71 0-15,-18 0 16,-52-18-16,88 18 16,-71 0-1,-35 0 1,17-18 0,18 18-1,18-17 1,0 17-1,-35 0 17,-36 0-17,18 0 1,17 0 0,1 0-1,-18 0 1,53 0-1,-36 0 1,1 17 0,-36-17-1,18 18 1,18-18-16,17 0 16,-53 18-16,0-18 15,18 17 1,-17-17-16,16 18 15,19-18 1,264 70 0,-123-34-1,35-1 1,-88-35 0,-71 0-1,-53 0 1,-17 0-1,-1 0 1,1 0 0,0 0-1,-1 0 1,107 0 0,70 0-1,53 0 1,0 0-1,-36 0 1,-140-18 15,-71 1 16,0-1-31,0-17-1,0 17-15,-18 0 16,1 1-16,-19-18 31,-70-54-15,18 36 0,18 36-1,34-1 1,-17 18-1,1-53 1,-125-17 15,-17-1-15,53 18 0,35 53-1,36-17 1,17-1-1,-53-17 1,18 17 0,-71-17-1,-35-1 1,53 19 0,88 17-16,-35-18 15,17 1 1,53 17-1,-17 0 1,0 0-16,-141 0 16,-1 0-1,54 0 1,-1 0 0,18 0-1,36 0 1,-54 0-1,-17 17 1,-18-17 0,-70 18-1,88-18 1,71 0 0,52 0-1,18 17 48,0 1-32,0 0-15,0-1-1,0 1 1,0 0-16,0-1 15,0 19 1,0-19 0,0 1 15</inkml:trace>
  <inkml:trace contextRef="#ctx0" brushRef="#br0" timeOffset="57496.12">5574 5009 0,'18'0'141,"-1"0"-125,18 0-1,1 0-15,-19 0 16,36 0-16,0 0 16,18 0-1,17 36 1,35-19 15,36 1-15,-35 0-1,-1-18 1,-17 17 0,-18 1-1,36-18 1,-36 18-1,-35-18-15,0 0 0,0 0 16,17 0-16,-35 0 16,18 0-16,53 0 15,18 0 1,-19 0 0,19 17-1,52-17 16,-35 0-15,-17 0 0,-18 0-1,-36 0 1,18 0 0,-17 0-1,0 0 1,-1 0-1,-17 0 1,18 0 0,-1 0-1,1 0 1,-1 0 0,-17 0-1,18 0 16,17 0-15,-35 0-16,35 0 16,36 0-1,-54 0-15,-35 0 16,36 0-16,35 0 16,-71 0-1,18 0 1,35 0-1,18 0 1,-18 0 0,-17 0-1,-18 0 1,-36 0 15,1 0-15,0 0 15,17 0-15,-18 0-1,19 0 1,-19 0 0,1 0-1</inkml:trace>
  <inkml:trace contextRef="#ctx0" brushRef="#br0" timeOffset="65312.78">12718 4974 0,'17'0'94,"19"0"-79,-19 0-15,36 18 16,0-1-16,88-17 31,88 18-15,-52-18-1,-36 0 1,-53 0 0,0 0-1,18 0 1,-18 0-1,18 0 1,53 18 0,0-18-1,-71 0 1,-35 17 0,-36-17-1</inkml:trace>
  <inkml:trace contextRef="#ctx0" brushRef="#br0" timeOffset="75886.16">20285 7708 0,'17'0'188,"1"0"-188,0 0 16,-1 0-16,19 0 15,-1 0 1,35 0-1,-52 0-15,53 0 16,-1 0 0,-35 0-16,195 0 15,-89 0 1,-18 0 0,36 0-1,88 0 16,70 0-15,-70-17 0,-17 17-1,-107 0 1,-52 0 0,-1 0-1,19 0 1,-54 0-1,88-18 1,-35 18 0,1-18-1,105 1 1,-53 17 0,35-18-1,-17 18 16,-53 0-31,-36 0 16,19 0-16,-19 0 16,36 0-16,17 0 15,-52 0 1,-53 0 15,-1 0-15</inkml:trace>
  <inkml:trace contextRef="#ctx0" brushRef="#br0" timeOffset="89167.21">27711 7602 0,'53'18'125,"-36"-18"-125,36 0 15,-35 0 1,88 0-1,-18 18 1,18-18 0,35 17-1,0 1 1,-71-18-16,89 0 16,35 0-1,-70 0 1,70 0-1,-53 0 1,18 0 0,-18 0-1,0 0 1,-18 0 0,54-18-1,-1 18 16,-35 0-15,36 0 0,87 0-1,-70-17 1,-53-1 0,0-17-1,0-1 1,-70 19-16,-18-1 15,-18 1-15,53-19 16,-52 19 0,17-1-16,-36 0 15,1 18-15,52-35 16,-34 35 0,-19-18-1,1 18 1,-18-17 31,0-1-16,-71-52-15,1 17-1,-36 0 1,18 0-1,35 35 1,18-17 0,-36 17-1,-17-17 1,0 35 0,-18-35-1,0 17 1,18 18 15,0 0-15,70 0-16,-35 0 0,0 0 15,-17 0 1,-1 0-16,18 0 16,0 0-16,-53 0 15,1-18 1,16 1-1,19 17 1,-1 0 0,-35 0-1,36 0 1,-1 0 0,-17 0-1,0 0 1,0 0 15,-18 0-15,18 0-1,0 0 1,17 0 0,0 0-1,-34 0 1,-1 0-1,53 0 1,-106 17 0,53 1-1,-17-18 1,88 0-16,-54 0 16,1 18-1,18-1 1,-1-17 15,18 0-15,0 0-1,0 0 1,18 0 0,-53 0-1,53 18 1,-54 0-1,54-18 1,0 0 0,-1 17-1,19-17 1,17 18 0,-18-18-1,1 18 1,-1 17 15,18 18-15,0-36-1,0 1-15,35 70 16,0-35 0,-17 35-1,0-70-15,-18 17 16,17 1-1,1-19 1,0 1 47,-1-1-1,1-17-31,-18 18-15</inkml:trace>
  <inkml:trace contextRef="#ctx0" brushRef="#br0" timeOffset="95332.67">30215 13370 0,'36'18'0,"-1"0"16,18 34-16,141 54 31,-159-88-16,-17-18 1,-1 0 15,1 0-15,-18-18 15,18-17-31,-1-36 16,1-17-1,0 18 1,-1 17 0,19-18-1,-36 18 1,17 0 0,18-17-1,-17-36 16,0 35-15,17-34 0,-35 87-16,18-53 15,-1 54-15,-17-18 16,18 17-16,0-35 16,-18 18-1,17-1 1,1-17-1,0 1 1,-18 16 0,0-34-1,0 34 1,0-16 0,0 16-1,-18 1 16,0 0-15,1-1 0,-19 1-1,19 18 1,17-1 0,-18 0-1,0 18 16,-17-17-15,17 17 0,-17 0-1,18-18-15,-1 18 0,0 0 32,1 0-17,17 18-15,-18 17 31,-17 53-15,-18 0 0,0 0-1,18-35 1,-1 18 0,-17 17-1,36 0 1,-1 1-1,1 16 1,17-52 0,0 0-1,0 0 1,0 0 0,0-18-1,0-17 16,0 35-15,17-18 0,1 18-1,-18-35 1,17-1 0,-17 1-1,0 0 16,18-18-15</inkml:trace>
  <inkml:trace contextRef="#ctx0" brushRef="#br0" timeOffset="96835.08">32173 12771 0,'18'0'94,"35"0"-94,-35 0 16,17 0-16,0 0 15,0 0 1,36 0 0,-36 0-1,18 0 1,18 0 0,-36 0-1,0 0 1,-17 0-1,-1 0 1</inkml:trace>
  <inkml:trace contextRef="#ctx0" brushRef="#br0" timeOffset="103785.37">25576 11853 0,'53'18'0,"106"17"32,-88-17-32,34-18 15,37 18 1,16-1 0,-34 1-1,-18-1 1,-1 1-1,-16 0 1,-72-1 0,19-17-1,-19 0-15,18 0 32,1 0-17,70 18-15,-18 0 16,-18-1-1,54 1-15,-36-18 16,-70 0 0,-54-88 93,19 52-93,-19 1-16,1-18 15,0-17-15,-36-54 16,1-35 0,17 36-1,18 35 1,-18-18 15,17 88-15,19-17-1,17 17 1,-18 1 0,-17-1-1,17 0 1,18 1-1,-17 17-15,-19 0 94,19 0-94,-36 0 16,0 0-16,35 0 15,-17 0 1,-36 35 0,71 0-1,-53 36 1,0-18 0,1 17-1,-54 1 1,35-53-1,36 17 1,17-35 0,18 18 46,0-1-31,-17-17-31,17 18 16,-18-18-16,18 17 31,-18-17-15,18 18 15</inkml:trace>
  <inkml:trace contextRef="#ctx0" brushRef="#br0" timeOffset="105205.31">26388 10866 0,'17'0'15,"-17"17"-15,36 1 0,-19-18 16,72 35 0,-19 0-1,18-35 1,0 0 0,-35 0-1,-35 0 1,0 0-1,-1 0 1,1 0 0,0 0-16,-1-17 15,1-19-15,52-87 16,-70 70 0,18-53-1,-18 36 1,0 34-1,0 1 1,-35-35 0,-18-1-1,0 18 1,0 18 0,-18 0-1,1-1 16,17 19-15,18-1 0,-1 0-1,-34 18 1,35 0 0,-1-17-1,-17 17 1,36 0 15,-1 0-31,18 17 31,0 1-31,-18-18 16,18 18-16,0 17 16,0 141-1,0-52 1,18-54 15,-18-34-15,0-1 15,35-35-15,-17 0-1,0 18 1,17-1-1,-17 1 1,17-1 0,-17 1-1</inkml:trace>
  <inkml:trace contextRef="#ctx0" brushRef="#br0" timeOffset="112652.17">20796 5345 0,'0'17'141,"0"36"-141,0 18 16,0-18-16,18 0 15,-18 88 1,18-36 0,-1-16-1,1 34 16,-18-17-15,0 17 0,0-17-1,0-70-15,0 52 16,0-53 0,0 0-1,0 1 1,0-1-1,0 35 1,0-34 0,0-1-1,0-17 1</inkml:trace>
  <inkml:trace contextRef="#ctx0" brushRef="#br0" timeOffset="113411.93">20443 6544 0,'36'0'63,"-19"18"-63,19-1 15,-1 19-15,35-1 16,-17 0-16,89 53 31,-125-88-31,18 36 16,-17-19-1,0 19 1,-1-36 0</inkml:trace>
  <inkml:trace contextRef="#ctx0" brushRef="#br0" timeOffset="114673.33">21237 6332 0,'-17'0'46,"-1"36"-46,-17-19 16,-1 36 0,19 0-1,-1 0 1,-17-18 0,35 1-1,-18-19 16,18 1-15,0-1 0,-17 1-1,-1 17 1,18-17 0,-18 0-1,18-1 1,-17-17 78,17 18-79</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8.16901" units="1/cm"/>
          <inkml:channelProperty channel="Y" name="resolution" value="54.27136" units="1/cm"/>
          <inkml:channelProperty channel="T" name="resolution" value="1" units="1/dev"/>
        </inkml:channelProperties>
      </inkml:inkSource>
      <inkml:timestamp xml:id="ts0" timeString="2023-02-28T06:41:35.894"/>
    </inkml:context>
    <inkml:brush xml:id="br0">
      <inkml:brushProperty name="width" value="0.05292" units="cm"/>
      <inkml:brushProperty name="height" value="0.05292" units="cm"/>
      <inkml:brushProperty name="color" value="#FF0000"/>
    </inkml:brush>
  </inkml:definitions>
  <inkml:trace contextRef="#ctx0" brushRef="#br0">6297 15875 0,'18'0'47,"-1"18"-47,36-1 16,0 1-16,106 52 15,70 1 1,353 52 0,-176-34-1,53-19 1,-160-52-1,-104-18 1,-1 0 0,-159 0-16,247-18 15,282-52 1,-317 34 15,-141 1-31,-35 0 16,-54 17-1,-17 1 1,18-1 0,17 0-1,-17 1 1,35-19 0,35 1-1,0 0 1,1 0-1,-19 35 1,71-18 0,265-17-1,17 35 1,18-36 15,0-52-15,-176 18-1,-195 52 1,-52 18 0,-18-18 15,18 1-15,17-19-1,-18 19 1,-17-1-1,18 0 1,0 18 0,-1-17-1,1-1 1,17 1 15,18-36-15,35 35-1,-35-35 1,0 18 0,-17 0-1,-19 17 1,1 0 0,-18-17-1,17 0 1,-17-18-1,18 18 1,0-1 0,-18-17-1,0 18 1,17 0 0,-17-18-1,0 35-15,0-17 16,0 17-16,0-35 15,0-35 1,0 53 0,-35-18-1,35 18 1,-35-18 0,35 35-1,-18 1 1,18-1-1,0 0 1,-17 1 0,-1-19 15,18 19 0,-18-1-15,18 0-1,-17 1 1,17-1 0,-18-52-1,-17 34 1,35 19-16,0-1 16,-36-17 15,19 17-16,-18-17 1,17 17 0,0-17-1,1 17 32,-1 1-16,0-1-15,18 0 0,-17 18-1,17-17 32,-18 17-31,0 0-1,18-18 1,-17 18 15,17-18-15,-36 1 0,19-1-1,-1 18 1,1 0-1,-36-53 1,35 53-16,-35-35 16,-88-36-1,-177-52 1,107 35 0,-36 0-1,53 17 1,35 0-1,71 71 1,17-35 0,-17 18-1,18-1 17,-89-17-17,-70-1 1,35 19-1,-1-1 1,1 18 0,71 0-1,-53 0 1,-54 0 0,54 0-1,88 0-15,-36 0 16,18-18-1,1 18 1,69 0-16,-70 0 16,-70-17-1,-36 17 1,-17-18 15,35 0-15,35 18-1,71-17 1,18 17 0,34 0-1,1-18 1,0 18 0,-53-17-1,35 17 1,-18-18-1,-17 18 1,53-18 0,-36 18-1,18 0 1,-17 0 0,-1 0 15,-17 18-16,-18 0 1,53 17 0,0-35-16,-35 35 15,17 0 1,1 1 0,-1-1-1,18-17 1,0-1-1,18 19 1,0-1 0,0 18-1,-54 141 1,19-71 15,52-52-15,1-1-1,17 19 1,0 16 0,0 1-1,0 53 1,0-18 0,0 18-1,35 0 1,-17-18-1,-18-106-15,17 53 16,18 0 0,-17-52-16,-18-1 15,0-17 1,18 17 0,-1 18-1,1 0 1,0 0-1,-1-18 1,1 18 0,17 0-1,-17-18 1,-1 0 0,1 0-1,0 18 1,88 89-1,-89-107 1,1-18 0,17 19-1,0-1 1,36 0 15,-18 18-15,17 0-1,-34-18 1,17-35 15,-36 18-15,36-18 0,-35 0-1,17 18 1,-17-18-1,-1 0 17,19-18-17,87-105 1</inkml:trace>
  <inkml:trace contextRef="#ctx0" brushRef="#br0" timeOffset="1528.44">9825 15152 0,'0'17'16,"17"-17"-1,-17 18 1,18-18 15,17 0-15,18 0-16,36 0 15,105 0 1,-53 0 0,123 18-1,-52-18 1,-18 0-1,-88 0 1,-53 0 0,-36 0-1,1 0 32,17 0-31,-17 0-1,35 0 1,-36 0 0,1 0-16,0 0 15,17 0 17,-17 0-17,-1-18 1,1 18 15</inkml:trace>
  <inkml:trace contextRef="#ctx0" brushRef="#br0" timeOffset="2471.69">11483 15046 0,'0'18'156,"0"-1"-140,18 19-1,-18-19 1,0 1-1,17-18-15,-17 17 63,18 1-47,-1 0-1,-17-1 1,18 1-1,-18 0 17,18-18-17,-1 0 1,-17 17-16,18 1 31,-18 0-15,-18-18 109</inkml:trace>
  <inkml:trace contextRef="#ctx0" brushRef="#br0" timeOffset="8856">20620 16210 0,'-35'0'15,"70"0"-15,-106 0 0,18 0 16,0 18 0,36-18-16,-54 0 15,36 0 17,-36 0-17,36 0-15,-53 0 16,-18 0-1,-247-53 1,124-18 0,-106-17-1,-36 18 1,107 17 0,70-18-1,-35 1 1,87 17-1,-69-53 1,34 0 0,36 18-1,53 35 1,-35-18 15,17 1-15,-88-54-1,35 36 1,-17 0 0,35 17-1,105 36-15,-17 0 16,18 17-16,-53-35 16,35 0-1,0 18-15,35 35 16,1-35-16,-36-1 15,18 1 1,-1 0 0,-87-124-1,70 89 17,0 17-17,18 0 1,-1-35-1,1 17 1,-18-35 0,36 71-1,17-18 1,0 35 0,0 1-1,0-19 1,0-34-1,35 17 1,-18 0 0,19-18-1,-1 36 1,0 0 0,1 17-16,105-88 15,106-52 1,-124 105-16,36-53 15,53 35 1,-1-17 0,1 53-1,52 0 1,19-1 0,-36 19-1,-53 17 1,35-18-1,-35 18 1,-18 0 0,-35 0-1,-52 0 17,-1 0-17,0 35 1,18-17-1,17 35 1,71 17 0,-17 1-1,17 52 1,35 19 0,-141-72-16,1 18 15,-1 1-15,35 52 16,36 88-1,-71-70 1,0 88 0,-17-36-1,17 54 17,-35-89-17,-18-35 1,1-35-1,16 0 1,-34-71 0,0 1-1,-1 105 1,-17 35 0,18-70-1,-18-35 1,0-19-1,-18 1 1,1 0 0,-36 35-1,-35-17 1,35-18 0,17-35-1,1 17-15,-18 0 16,18-35-1,17 18 17,-52-1-17,-1-17 1,36 0 0,0 0-1,-1 0 1,19 0-1</inkml:trace>
  <inkml:trace contextRef="#ctx0" brushRef="#br0" timeOffset="20301.97">10619 11218 0,'35'0'78,"0"18"-78,18 17 16,0-35 0,141 88-1,-88-35 1,0-17-1,-18-1 1,0-17 0,36 17-1,-36-18 1,-35-17 0,-36 0-1</inkml:trace>
  <inkml:trace contextRef="#ctx0" brushRef="#br0" timeOffset="21773.02">11112 11130 0,'18'0'125,"35"0"-125,-18 35 15,36 1-15,35 17 16,0-36 15,-36 19-15,1-19-1,-71 1 1,17-18 0,-17 17 62,0 1-78,18-18 47,-18 18 140,18-18-171,-1 0-1,-17 17 79,0 1-78,0 0-1,-17-1 1,17 36 0,-36-18-1,1 1 1,35-19 0,-18 1-1,1-18 141,-1 18-124,0-18-17</inkml:trace>
  <inkml:trace contextRef="#ctx0" brushRef="#br0" timeOffset="22894.71">11024 11448 0,'18'-36'63,"52"19"-63,1-1 15,-18 18-15,18 0 16,-36 0 0,-18 0 46,-17-18-46,18 18 15,-18-17-15,18 17 30,-1 0-30,1 0 78,0 0-79,-1 0 1,1 0 0</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8.16901" units="1/cm"/>
          <inkml:channelProperty channel="Y" name="resolution" value="54.27136" units="1/cm"/>
          <inkml:channelProperty channel="T" name="resolution" value="1" units="1/dev"/>
        </inkml:channelProperties>
      </inkml:inkSource>
      <inkml:timestamp xml:id="ts0" timeString="2023-02-28T06:42:32.829"/>
    </inkml:context>
    <inkml:brush xml:id="br0">
      <inkml:brushProperty name="width" value="0.05292" units="cm"/>
      <inkml:brushProperty name="height" value="0.05292" units="cm"/>
      <inkml:brushProperty name="color" value="#FF0000"/>
    </inkml:brush>
  </inkml:definitions>
  <inkml:trace contextRef="#ctx0" brushRef="#br0">10971 4322 0,'18'0'79,"0"0"-64,-1 0-15,89 35 16,-18-18-1,18-17 1,-53 0 0,18 0-1,-1 0 1,1 0 0,-36 0-1,0 0 1,-17 0-1,0 0 1,17 0 0,0 0-1,0 0 1,36 0 15,17 0-15,-17 0-1,-54 0-15,19 0 0,-1 0 16,18 0-16,-36 0 16,107 0-1,-89 0 1,-17 0 15,17 0-15,0 0-1,18 0 1,0 0 0,0 0-1,0 0 1,-18 0 15,-17 0-15,0 0-1</inkml:trace>
  <inkml:trace contextRef="#ctx0" brushRef="#br0" timeOffset="6284.37">1376 4868 0,'17'0'0,"1"18"47,17 0-31,1-1-1,-1 1-15,71 17 16,247 0 15,35 1 16,-124-19-16,-176-17-15,71 0 0,88 0-1,35 0 1,71 0 0,-71 0-1,-105 0 1,-36 0-1,-35 0 1,17 0 0,-17 0-16,70 0 15,-17 0 17,-106 0-32,0 0 15,0 0-15,17 0 16,-34 0-1,-1 0 1,18 0 0,17 0-1,-34 0 1,70 0 0,-36 0-1,18 0 1,18 0-1,-88 0 1,-1 0 31,1 0-16,0 0-15,-1 0-1,19 0 1,-1 0 0,-18 0-1,1 0 1,17 0-16,-17 0 16,0 0-1,-1 0 1,1 0-1,0 0 32,-1-17 469,1 17-516,0 0 16,-1 0-16,1 0 15,-1 0-15,1 0 16,0 0-16,17 0 15,-17 0-15,17 0 16,-17 0 15,-1 0 1,1 0-17,-1 0 16,1 0 1,0 0 15,-1 0-32</inkml:trace>
  <inkml:trace contextRef="#ctx0" brushRef="#br0" timeOffset="14859.45">2452 6950 0,'0'17'15,"17"-17"1,19 18-16,17 0 16,52-1-1,-16 1-15,105 0 16,88 17-1,-123-18 1,211 19 0,89-19 15,17-17-15,424 53-1,-230 0 1,-35 18-1,-177-71 1,-52 17 0,-35-17-1,52 53 1,-17-35 0,-36-18-1,-17 18 1,-18-18-1,-18 0 1,107 0 0,123 17 15,-248 1-31,160-18 16,88 0-1,-318 0-15,-53 0 16,19 0-16,140 0 15,-35 0 1,70 0 0,89 0-1,123-35 1,0-36 0,-177 36-1,-193-1 1,-141 36-1,-36 0 1,-17 0 0,17-17-1,-18 17 17</inkml:trace>
  <inkml:trace contextRef="#ctx0" brushRef="#br0" timeOffset="31483.54">3986 9349 0,'18'0'94,"0"0"-78,52 0-1,-35 0-15,18 0 16,53 0 0,71-18-1,-89 18 1,88 0 0,142 71-1,-212-71 1,17 35-16,106 53 15,-52-35 1,-71-18 0,-36-17-1,-35-1 1,1-17 0,-19 36-1,1-36 1</inkml:trace>
  <inkml:trace contextRef="#ctx0" brushRef="#br0" timeOffset="33144.46">7250 9402 0,'17'0'16,"1"0"-1,-1 0 16,1 0 1,0 0-1,-1 0 16,36 0-32,0 0-15,0 0 16,0 0 0,-18 0-1,36 0 17,-18 0-17,0 0 1,53 0-1,-1 0 1,-16 0 0,34 0-1,-35 17 1,-17 1 0,-36-18-1,-17 0 1,-1 0 15</inkml:trace>
  <inkml:trace contextRef="#ctx0" brushRef="#br0" timeOffset="39177.41">8943 9243 0,'18'0'31,"-1"0"0,-17 17-15,18-17-16,-1 0 15,1 0 1,0 0 0,35 0-1,52 18 1,72 0 15,-18-18-15,-1 17-1,-52-17 1,-18 0 0,-17 18-1,52-18 1,-17 0 0,18 0-1,-36 0 1,-18 18-1,-34-18 1,-19 0-16,36 17 47,-35-17-47,0 0 16,-1 0-16,1 18 15,17 0-15,0-18 16,1 0-16,17 0 15,88 17 1,-53 18 0,18-17-1,-18-18 1,-53 0 0,18 0-1,0 0 1,35 0-1,0 0 1,1 0 0,-1 0-1,18 0 17,52 0-17,-34 0 1,17 0-1,-35 0 1,17 0 0,18 0-1,18 0 1,0-18 0,-106 18-1,0-17-15,-18-1 16,36 18-1,-18-17 1,-1-1 0,-16 18-1,-1 0 17,0-18-17,-17 18 1,0-17-1,-1-19 1,-17 1 0,0 17-1,0-17 1,0-18 0,-17-17-1,-1 34 1,-17-17-1,17 18 1,0 0 0,1 17-1,17 1 17,-18 17-17,18-18 1,-35 0-1,17 1 1,-17-1 15,17 18-15,1-18 15,-36 1-15,-141-18-1,70 17 1,18 0 0,18 18-1,0 0 17,17-17-17,-87-1 1,-36-17-1,-124-1 1,54 19 0,87 17-1,107-18 1,17 18 0,35-18-16,-17 18 15,17 0 1,-17 0-1,0 0 17,-18 0-1,0 0-15,-18 0-1,1 18 1,34 0-1,-17-18 1,18 0 0,0 17-1,17-17 32,1 0-31,-1 0-1,0 0 1,1 0 0,-19 0 15,-34 0-31,52 0 16,1 0-1,-1 0-15,0 0 16,-17 0-1,17 0 1,-17 0 0,0 0-1,0 0 1,-18 0 0,0 0-1,17 0 1,19 0-1,-1 0 1,-17 0 31,17 0-31,1 0-1,-1-17 1,0 17-1,1 0 1,-1 0 0,0-18-1,-17 18 1,0 0 0,0 0-1,17 0 1,-35 0-1,35 0 1,1 0 0,-1 0-16,-17 0 15,-18 0 17,0 0-17,0 18 1,35-18 15,-17 0 16,0 17-31,17 1-16,-17 0 15,0-1 1,35 1-1,-18-18 1,18 18 0,-18-1-1,1 1 1,-19 17 15,19-17-15,-1-1-16,1-17 15,17 18 1,-18-18 15,18 18-15,0-1 0,-18-17-1,1 18 1,17 0-1,-18-18 1,18 17 0,-18-17-1,1 18 17,-1 0-17,-17-1 1,35 1-1,0-1 79,0 1-78</inkml:trace>
  <inkml:trace contextRef="#ctx0" brushRef="#br0" timeOffset="70967.87">21625 4886 0,'18'0'0,"0"0"31,-1 0-15,36 35 0,0-35-1,0 18 1,17 0-1,19-1 1,52 1 0,-35-1-16,-36 1 0,89 17 15,-18-35-15,-70 18 16,193 0 0,-193-18-16,176 35 15,-36-17 1,72-1-1,69 1 1,-17-18 15,1 0-15,34 0 0,0 0-1,19 0 1,34-71-1,-123 18 1,-71 36 0,-141-19-1,-53 19 1,-17-1 0,-18 1-1,0-19 1,0 1-1,0 0 1,-18-36 15,18 18-15,-17 18-16,17 17 16,-18 1-16,18-36 15,-53 0 1,-53-53-1,1 0 1,-19-17 0,36 70-1,0-18 1,35 36 0,-35 0-1,-53-18 1,-106 0-1,-371-18 1,213 36 15,69 0-15,107 17 0,-88 18-1,-71 0 1,-71 53-1,18 18 1,53 17 0,106 0-1,193-53-15,-34 0 16,0 1-16,-36 34 16,53-34-16,-106 87 15,106-17 1,71-71-1,18 18 1,-1-35 15,18-1-15,-53 72 0,18 16-1,17 1 1,36 0-1,52-18 1,-34-70 0,-19 0-1,1-18 1,17 0 15</inkml:trace>
  <inkml:trace contextRef="#ctx0" brushRef="#br0" timeOffset="75241.55">20990 8184 0,'18'18'94,"-18"0"-94,35-18 16,36 17-1,35 1 1,35-18 0,-35 0-1,35 0 1,17 0-1,-52 0 1,35 0 0,0 0 15,-17 0-15,-18-18-1,0 18 1,-54-17-1,19 17 1,53 0 0,-1-18-1,-35-17 1,-17 35 0,-1-18-1,18 1 1,18-1-1,-53 18-15,18 0 16,-1 0 15,1 0-15,-36 0-16,53 0 16,53 0-1,18 0 1,-35 0-1,-36 0 1,-18 0 0,19 0-1,16 0 1,54 0 0,18 35-1,-54-17 1,53-1-1,-17 1 1,0 0 15,-18-1-15,71 1 0,-53 0-1,-36-18 1,-17 0-1,-71 0-15,53 0 16,0 0 0,36 0-1,-71 0-15,106 17 16,-1-17 0,1 0-1,-18 0 1,-53 0-1,1 0 1,-1-17 0,0-19 15,-53 36-15,-17-35-1,0 35 1,-1 0-1,54-35 1,-1 17 0,19 1-1,-72 17 1,-17-18 0,0 0 46,0 1-46,0-1 15,-17 0-15,17 1-1,-18-1 1,0 18-1,1-18 1,-1 1 31,18-1-16,-18 18 0,18-18-15,-17 18 15,17-17 1,-18 17 14,18-35-30,-18 35-16,18-18 16,-35 0-1,17 1 1,1-1 0,-18-17-1,17 17 1,18 0-1,-35 1 1,-1-18 15,19 17-15,-1 18 0,-17-18-1,0 1 1,-54-19-1,54 36 1,-53-35 0,17 35-1,-158-18 1,0 1 0,-89 17-1,71 0 1,0 0-1,71 17 1,-18-17 0,0 0 15,53 18-31,-194 17 16,52-17-1,19 0 1,123 17-16,-71-17 15,0-18 1,54 0 0,34 0-1,-17 17 1,18-17 0,34 18-1,-34-18 1,-1 0-1,-34 0 1,-1 0 0,35 17 15,1-17-15,-36 0-1,53 0 1,-52 0-1,52 0 1,0 0 0,18 18-1,17-18-15,-17 0 16,-35 0 0,52 0-16,53 0 15,-35 0-15,1 0 16,16 0-1,36 18 1,-17-18 0,17 17 15,0 1 0,0 0-15,0-1-1,0 1 1,17 0 0,-17-1-1,18-17 17</inkml:trace>
  <inkml:trace contextRef="#ctx0" brushRef="#br0" timeOffset="79186.89">20073 11395 0,'35'0'297,"-17"0"-281,0 0-16,-1 17 16,1-17-16,52 0 15,36 18 1,0 0-1,0-18 1,70 17 0,1-17 15,-19 0-15,89 0-1,-53 0 1,0 0-1,36-17 1,-36 17 0,-88-18-16,-18 18 15,35-18-15,71 18 16,18-17 0,-141 17-16,70 0 15,-36 0-15,37 0 16,-1 0-1,35-18 1,-17 18 0,17-18 15,71 1-15,-88-1-1,17 18 1,-52 0-1,35 0 1,87 0 0,-16 0-1,34 0 1,-70 0 0,-88 0-1,0 0 1,18 0-1,-1-17 1,36 17 0,-18 0 15,35 0-15,-105 0-1,-36 0-15,36 0 16,-1 0-1,18 0 1,-52 0 0,52 0-1,18 0 1,35 0 0,-18 0-1,36 0 1,-18 0-1,18 0 1,-36 0 15,-17 0-15,53-18 0,-141 18-1</inkml:trace>
  <inkml:trace contextRef="#ctx0" brushRef="#br0" timeOffset="95890.33">17851 14287 0,'-18'0'31,"36"0"110,-1 0-141,1 0 15,-1 0 1,1 0-1,17-17 1,36-1 0,70-35-1,71-17 1,17-18 0,0-54-1,-88 72 1,-17-1-1,-106 36-15,17 35 16,18-18-16,-36 1 16,19-1-16,-19 0 15,1 1 1,0-1 0,-1-17-1,-17 17 1,0 1-1,35-1 1,-17 0 0,0 1-1,17 17 1,-17 0 15,-18-18 141,0 0-141,17 18 1,-17-17-17,18-1 1,-18 1-1,0-1 1,0 0 0,0 1-1</inkml:trace>
  <inkml:trace contextRef="#ctx0" brushRef="#br0" timeOffset="96534.13">19473 13353 0,'-17'0'31,"-1"17"16,-17 19-16,17-36-31,0 17 16,-17-17-1,0 35 1,0-35 0</inkml:trace>
  <inkml:trace contextRef="#ctx0" brushRef="#br0" timeOffset="98001.28">19509 13353 0,'0'17'94,"88"107"-78,-53-54-1,0-34-15,1-19 16,-19 1-1</inkml:trace>
  <inkml:trace contextRef="#ctx0" brushRef="#br0" timeOffset="109333.4">16898 7144 0,'35'0'172,"18"0"-156,18 0-16,35 0 15,52-36 1,19 19 0,-36-18-1,-18-1 1,-17 1-1,0-18 1,-18 35 0,-17-17 15,35-18-15,-36 18-1,-52 17 1,17-17-1,0 17 1,-17 18 0,0-17-1,-1 17 48</inkml:trace>
  <inkml:trace contextRef="#ctx0" brushRef="#br0" timeOffset="110340.17">18274 6579 0,'18'0'46,"17"0"-30,0 0-16,-17 0 16,35 0-1,52 0 1,19 0 0,88 18-1,-18 0 1,-71-18-1,-105 0 1,-18 17 47,0 1-17,0-1-14,-18-17-32,0 36 15,1-36 1,17 17-16,-18 1 16,-35 0-1,0 17 1,18 0-1,17-17 1,-17-18 0</inkml:trace>
  <inkml:trace contextRef="#ctx0" brushRef="#br0" timeOffset="137879.19">27993 6544 0,'0'106'140,"0"-71"-124,0 0-16,0-17 15,18 53 1,-18 17 0,0-35-16,0 0 15,0 17 1,0 36 0,0-53-1,0-35 1,0-1-1,0 1 32</inkml:trace>
  <inkml:trace contextRef="#ctx0" brushRef="#br0" timeOffset="138966.34">27940 6615 0,'0'17'78,"-18"1"-78,1-1 16,-1 1 93,0-18-93,18 35-16,-52 1 15,52-19 1,-36 1 0,36-36 124</inkml:trace>
  <inkml:trace contextRef="#ctx0" brushRef="#br0" timeOffset="139862.19">28011 6597 0,'17'0'62,"18"18"-30,1-1-32,34 71 31,18-35-31,-17 0 15,-18-35 1,-53 0 15,18-18-15</inkml:trace>
  <inkml:trace contextRef="#ctx0" brushRef="#br0" timeOffset="142385.66">28028 9772 0,'0'18'78,"0"-1"-62,18 1 0,-18 17-16,17 0 31,-17 1-31,0 17 16,0 0-1,18 17 1,-18-52 15,0-1 47,0 1-62,0 0-16,0-1 31,0 1-15,0 0 15</inkml:trace>
  <inkml:trace contextRef="#ctx0" brushRef="#br0" timeOffset="143041.54">28028 9825 0,'-17'0'62,"-19"35"-30,19-17-32,-19-1 15,-17 19-15,18-19 16,18 1-1</inkml:trace>
  <inkml:trace contextRef="#ctx0" brushRef="#br0" timeOffset="143855.34">28116 9878 0,'18'0'15,"-18"17"32,18-17-31,-1 0 0,1 18 30,-18 0-14,53 52-32,-36-52 15,1-18 1,-18 18-16,18-1 16,-1 1-1</inkml:trace>
</inkml:ink>
</file>

<file path=ppt/ink/ink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8.16901" units="1/cm"/>
          <inkml:channelProperty channel="Y" name="resolution" value="54.27136" units="1/cm"/>
          <inkml:channelProperty channel="T" name="resolution" value="1" units="1/dev"/>
        </inkml:channelProperties>
      </inkml:inkSource>
      <inkml:timestamp xml:id="ts0" timeString="2023-02-28T06:45:51.608"/>
    </inkml:context>
    <inkml:brush xml:id="br0">
      <inkml:brushProperty name="width" value="0.05292" units="cm"/>
      <inkml:brushProperty name="height" value="0.05292" units="cm"/>
      <inkml:brushProperty name="color" value="#FF0000"/>
    </inkml:brush>
  </inkml:definitions>
  <inkml:trace contextRef="#ctx0" brushRef="#br0">10477 5521 0,'18'0'140,"17"18"-140,-17 105 16,-18-35-16,35 53 31,1 36-15,52 87 0,18 142-1,-36 0 1,-17-177-1,0-70 1,-18-53 0,1-18-1,34 106 1,-35-35 0,1 17-1,-1 0 1,-35-105-1,0 17 1,18 0 0,-1-17-16,-17 35 15,0-36-15,0 230 16,0-18 0,0 36-1,0 52 1,-17 36-1,-1-53 1,0 35 0,1-35-1,17-18 1,-18 17 0,-35-69-1,35 34 1,-17-70-1,-18 0 17,36-88-17,-36 88 1,-18-36 0,36-34-1,-18-54 1,0 71-1,-17-35 1,-54 88 0,1-71-1,34-34 1,72-107-16,-1 0 16,0 0-1,18-17 1,-52 158 15,16 18-15,1-35-1,17-53 1,18-53 0,-35 0-1,35-36 1,0 19-1,-18 52 1,-34 53 0,16-88-1,36-35 1,-17-1 0,17 1-1,-18-18 32,18 18-31,-18-18-16,18 17 0,-17-17 15,17 35 1,-36-17 0,19 17-1,-1-17 1,0 17-1,1 1 1,-1-1 0,18-18-1,-17-17 17,17 18-17</inkml:trace>
  <inkml:trace contextRef="#ctx0" brushRef="#br0" timeOffset="5971.86">5433 14958 0,'-36'0'47,"1"17"-31,0-17-16,-71 18 16,53 0-16,-141 17 15,18 0 1,52-17-1,54 0 17,52-18-17,-35 17 1,-17-17 0,-1 18-1,1-18 1,-1 0-1,53 0 1,1 0 0,-1 0-1,0 17 1,-17-17 0,-18 0-1,18 0 1,17 0-1,1 0 1,-1 0 31,0 0-31,1 0 15,-1 0-31,-17-17 15,-18-1 1,35 18 0,-17-17-1,0-1 1,17 0 0,0 1 109,-17-19-94,0 1-16</inkml:trace>
  <inkml:trace contextRef="#ctx0" brushRef="#br0" timeOffset="6564.04">3669 14887 0,'-18'0'31,"18"18"-31,-17-18 16,-36 88 0,35-35-1,18-35 1</inkml:trace>
  <inkml:trace contextRef="#ctx0" brushRef="#br0" timeOffset="7040.61">3651 14870 0,'36'0'0,"16"17"16,-16 1-1,-19-18-15,36 17 16,-17 1 0,-1-18-1,-18 0 16</inkml:trace>
  <inkml:trace contextRef="#ctx0" brushRef="#br0" timeOffset="9807.92">7056 14975 0,'70'0'125,"71"0"-110,-17 0-15,70 0 16,-53 0-1,-71 0 17,-52 0-17,0 0 95,17 0-95,-17 0 1,-1-17 0,1 17 15,-1 0-16</inkml:trace>
  <inkml:trace contextRef="#ctx0" brushRef="#br0" timeOffset="10877.31">7885 14834 0,'70'18'31,"-35"0"-31,-17-1 0,53 1 15,-36 17-15,71 18 32,0-18-17,-36 18 1,-52-53 0,-36 0 46,-17 0-46,17 0-1,1 0-15,-1 0 16,0 0 0,-17 0-1,17 0 1,1 0 15</inkml:trace>
  <inkml:trace contextRef="#ctx0" brushRef="#br0" timeOffset="34515.18">2011 13511 0,'-35'0'16,"17"0"-16,-17-17 16,-18-1-1,35 0 1,-52-17 0,-1 0-1,36 17 1,17 1-1,0-1 1,-17-17 0,17 17-1,1-17 1,-1-89 0,18 71-1,0-35 1,53 0 15,-18 70-31,-17-17 16,-18 17-16,18 18 15,-18-17-15,17-1 16,19 18 0,-36-17-16,35 17 15,-17-36 1,17 1-1,-18 35 1,19-18 0,-19 1-1</inkml:trace>
  <inkml:trace contextRef="#ctx0" brushRef="#br0" timeOffset="38526.44">1041 10495 0,'0'0'0,"17"0"15,1 18-15,0-18 32,70 0-17,106 35 1,35-17 0,-105-18-1,-54 0 1,18 17-1,71-17 1,88 0 0,-18 0-1,-17 0 1,-106 18 0,-18-18-1,36 18 1,246-1 15,-176 1-31,141-18 16,-106 18-1,-176-1-15,36-17 16,-54 0 0,0 0-1,18 0-15,88 0 16,318 0-1,52 0 1,-105-17 0,0-1-1,-54 0 1,1 18 0,0-53-1,53 18 1,-89 0 15,54-1-15,-142 36-1,-53 0 1,-88 0 0,18 0-1,-18 0 1,18 0-1,-17 0 1,16 0 0,-69 0-16,87 0 15,-17 0 1,-88 0-16,17 0 16,18 0-16,0 0 15,-18 0 1,0 0 15,-17 0-15</inkml:trace>
  <inkml:trace contextRef="#ctx0" brushRef="#br0" timeOffset="46379.97">4604 10178 0,'0'35'109,"0"-17"-109,17-18 16,-17 17-16,18-17 16,0 0 15,-1 0-15,-17 18-1,18-18 1,0 0-1,-1 17 1,54 1 0,-1 0-1,19 17 1,-72-35 0,18 0-1,18 18 1,0-1-1,0-17 1,18 36 0,-1-1-1,-17-18 1,-35-17-16,-1 0 31,1 0-15,70 0-1,18 0 17,0 0-17,0 0 1,-18-17 0,124-1-1,52-17 1,54-18-1,-1-18 1,-52 1 0,-89 17-1,-88 18 1,-52 35 0,-1-18-1,36-17 1,-36 17 15,71-17-15,-53-18-1,-18 35-15,0-17 16,-17 0 0,17-18-1,36-35 1,-18 17-1,-36 1 1,1 17 0,-18 35-1,0 0 32,-18 1-31,1-1 15,-19 0-15,-17 1-1,0-1 1,36 1 0,-1 17-1,-35-18 1,-35 0-1,17 18 1,-193-35 0,-1 17-1,-17 18 1,70 0 0,159 0-16,-193 18 15,87 0 1,53-18-1,35 0 1,1 0-16,-89 17 16,36 19-1,34-19 1,-69 18 0,69 1-1,37-19 1,-1-17-1,35 18 1,-35 17 0,-35 18-1,17-18 1,54-35 0,-1 18-1,0 0 1,-17-1 15,-177 89-15,54-71-1,70 1 1,70-36 0,0 17 30,18 1-46,-35 17 16,0 1 0,35-1-1,0-17 1,0 17 0,0-18 15,0 1 0,17-18 0,1 0 79</inkml:trace>
  <inkml:trace contextRef="#ctx0" brushRef="#br0" timeOffset="51082.58">10301 9966 0,'0'-18'78,"106"18"-78,70 18 16,89 35-16,-53-35 16,35-1-1,211 18 1,-140 1 0,-177-1-1,-88-17-15,17-18 16,1 0-1,-18 17-15,141 1 16,-18 0 0,89-1-1,-177-17-15,212 0 16,-71 0 0,-53 0-1,89 0 1,-89 0 15,-105 0-15,-18 0-1,-35 0 1,17 0 0,106 0-1,53 0 1,35-17-1,36-1 1,-89 0 0,-35 18-1,124 0 1,17 0 0,-70 0-1,-89 0 1,-87 0 15,-19 0-15,1 0 15,70 0 0,0 0-31,124 0 16,70-17-1,-158-1-15,-1 18 16,1 0 0,-89 0-1,-18 0 1,1 0 109</inkml:trace>
  <inkml:trace contextRef="#ctx0" brushRef="#br0" timeOffset="52265.06">17621 9860 0,'18'18'94,"35"-1"-78,-18 1-16,-17 0 15,-1-1 1,36 19 0,18 17-1,-54-36-15,19 18 16,-1 1 0,-35-19 15,18 19 0,-1-19-15,-17 1-1,0 17 1,0-17 0,0-1 15,18 1 0,-53 0 125,17-1-156,-35 19 16,-35-19-16,-53 36 16,17-18-1,71-17 1,36-18-1,-1 0 1,0 0 47</inkml:trace>
  <inkml:trace contextRef="#ctx0" brushRef="#br0" timeOffset="61931.13">22631 15028 0,'17'0'93,"54"0"-77,-53 0-16,158 0 16,-70 0-1,88 0 1,-53 0 0,0 0-1,-53 0 1,-35 0-1,35 0 1,-17 0 0,-1 0-1,-17 0 1,-35 0 0,53 0-1,-19 0 1,72 0-1,-36 0 17,36 0-17,-54 0 1,-17 0 0,-18 0-1,-17 0 1,17 0-1,1 0 1,-1 0 0,35 0-1,-34 0 1,-1 0 0,-17 0-1,17 0 1,-18 0-1,1 0 1,0 0 0,-1 0-1</inkml:trace>
  <inkml:trace contextRef="#ctx0" brushRef="#br0" timeOffset="66842.42">19103 15134 0,'18'0'16,"17"0"15,0 0-15,18 18-16,-18-1 15,1-17 1,-1 0-16,35 18 15,124-18 1,-52 0 0,-125 0-16,89 0 15,-53 0 1,0 18 0,-36-18-1,19 0 1,17 17-1,35 1 1,-35 0 0,35-18-1,-53 17 1,18-17 0,-18 18-1,1-18 16,-1 0-15,-17 0 0,17 18-1</inkml:trace>
  <inkml:trace contextRef="#ctx0" brushRef="#br0" timeOffset="81291.35">20285 10742 0,'17'0'110,"1"0"-95,17 0 1,-17-18 0,-18 1-16,18 17 15,34-53 1,-52 35-1,0 1-15,18-1 16,-18 0-16,18-17 16,-18 17-16,0 1 15,0-1-15,0 0 16,0-17 0,-18 18-1,0-1 1,1 0-1,-1-17 1,1 35-16,-19-35 16,19 35-1,-19-36 1,19 36 31,17 18 93,0 0-124,0-1 0,0 1-16,0 0 15,-18-18 1,18 17 0,0 1 15,0 0-16,0 17 1,0 0 0,0 18-1,0-35 1</inkml:trace>
  <inkml:trace contextRef="#ctx0" brushRef="#br0" timeOffset="82559.14">21943 10601 0,'17'18'16,"1"-1"0,0 1-16,17 0 15,71 17 1,-18 0-1,0-17 1,-53-18 0,-17 0 15,0-18 0,-1-17-15,-17 17-1,0 1-15,18-1 32,-18 0-17,18 18 1,-18-17 0,17-1 30,-17 0-14,0 1-17,0-1 1,-17 0 0,17 1-16,-36-19 15,19 19 16,-1-1-15,-35-35 0,-35-53-1,53 106 1,35 18 140,-18-18-140,18 18-1,0-1 1,0 1 0,0 0-1,0-1 1,0 1 0,53 35-1</inkml:trace>
  <inkml:trace contextRef="#ctx0" brushRef="#br0" timeOffset="83878.6">20496 9948 0,'18'0'31,"17"18"-31,-17-18 31,-18 18-31,18-18 16,70 35 0,88-17-1,-52-18 1,-36 0-1,-71 0 1,1 0 0,17 0-1,89 0 1,-1 0 0,-34-36-1,-37 36 16,1-17-15,-17-1 0,-1 18-16,35-35 15,19-1 1,-19 1 0,-35 0-16,-35 17 78,0 1-78,-17-1 15,-36-17-15,-35-18 16,-36-18 0,18 36-1,36 17 16,-1 1-15,18-1 0,0 18-1,-35 0 1,0 0 0,-53 0-1,-18 35 1,53-17-1,71 0 1,17-1 15</inkml:trace>
  <inkml:trace contextRef="#ctx0" brushRef="#br0" timeOffset="113382.98">5151 8643 0,'70'0'156,"-35"0"-140,18 0-1,-17 18-15,-1-1 16,53 1 0,71 17-1,52 1 1,19 16-1,-19 1 1,-52-35 0,18 0-1,-36-1 1,53-17 0,53 0-1,-71 0 16,0 0-15,-123 0-16,53 0 16,-18 0-1,1 0 1,-1-17-16,0 17 16,106 0-16,88-18 15,-123 18 1,-71 0-1,-35 0 1,18 0 0,52 0-1,-52 0 1,34 0 0,-34 0 15,-18 0-16,35 0 1,18 0 0,0-18-1,0 1 1,-71-1 0,-17 18-1</inkml:trace>
  <inkml:trace contextRef="#ctx0" brushRef="#br0" timeOffset="118993.77">4410 6932 0,'0'18'0,"17"-1"47,19-17-31,17 18-1,88 17-15,-71 1 16,36-36 0,0 0-1,35 0 1,-70-18-1,52 0 1,0-17 0,-87 0-1,-19 17 1,-17 0 0,18 1-1,-18-1 16,0 1-15,0-19 0,-35-34-1,-18-19 1,-88-34 0,17 0-1,107 105-15,-72-53 16,72 54-16,-1-1 15,-17 0 1,17 18-16,-35 0 16,18 0-1,17 0 17,1 0-17,-71 0 16,-106 18-15,0 17 0,35 18-1,88-35 1,18 17 0,36-17-1,-1 17 1,18-17-1,-18-18 1,1 35 0,-1 0-1,-17 18 1,0 0 0,17-18-1,18-17 1,0 0-1</inkml:trace>
  <inkml:trace contextRef="#ctx0" brushRef="#br0" timeOffset="120410.03">6209 7003 0,'18'0'31,"-1"17"-16,1-17 1,35 36 0,-18-36-16,0 17 15,1-17 1,-1 0 0,18 0-1,-18 0 16,-17 0-31,35 0 16,52-35 0,-69 17-1,-19 1-15,54-1 16,-18-17 0,-18 17 15,53-35-16,-52 36 1,-1-19 0,-35 19 31,0-1-32,0 0 16,0-17-15,0 17 0,-18 1-1,1-19 1,-1 36 0,0-17-1,1-18 1,-36-1-1,-18 36 1,36-17-16,-159-19 16,35 36-1,89 0-15,-19 0 16,36 0-16,-17 0 16,35 0 15,-1 0-16,19 0 1,-19 18 0,1 0-1,17-1 1,18 1 0,0 0-1,0 34 1,18 19-1,35 0 1,-35-18 0,35-1-1,-18-52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FEFA8-9901-4B8C-B62E-64BD552E7AE1}" type="datetimeFigureOut">
              <a:rPr lang="zh-CN" altLang="en-US" smtClean="0"/>
              <a:t>2023/3/4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1D509-0417-4B88-8BB5-61D48AA6D79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将</a:t>
            </a:r>
            <a:r>
              <a:rPr lang="en-US" altLang="zh-CN" sz="1200" dirty="0"/>
              <a:t>8</a:t>
            </a:r>
            <a:r>
              <a:rPr lang="zh-CN" altLang="en-US" sz="1200" dirty="0"/>
              <a:t>个头得到的结果</a:t>
            </a:r>
            <a:r>
              <a:rPr lang="en-US" altLang="zh-CN" sz="1200" dirty="0"/>
              <a:t>Z</a:t>
            </a:r>
            <a:r>
              <a:rPr lang="en-US" altLang="zh-CN" sz="1200" baseline="-25000" dirty="0"/>
              <a:t>0</a:t>
            </a:r>
            <a:r>
              <a:rPr lang="zh-CN" altLang="en-US" sz="1200" dirty="0"/>
              <a:t>到</a:t>
            </a:r>
            <a:r>
              <a:rPr lang="en-US" altLang="zh-CN" sz="1200" dirty="0"/>
              <a:t>Z</a:t>
            </a:r>
            <a:r>
              <a:rPr lang="en-US" altLang="zh-CN" sz="1200" baseline="-25000" dirty="0"/>
              <a:t>7</a:t>
            </a:r>
            <a:r>
              <a:rPr lang="zh-CN" altLang="en-US" sz="1200" dirty="0"/>
              <a:t>左右拼合在一起形成</a:t>
            </a:r>
            <a:r>
              <a:rPr lang="en-US" altLang="zh-CN" sz="1200" dirty="0"/>
              <a:t>2x24</a:t>
            </a:r>
            <a:r>
              <a:rPr lang="zh-CN" altLang="en-US" sz="1200" dirty="0"/>
              <a:t>的矩阵，再与</a:t>
            </a:r>
            <a:r>
              <a:rPr lang="en-US" altLang="zh-CN" sz="1200" dirty="0"/>
              <a:t>W</a:t>
            </a:r>
            <a:r>
              <a:rPr lang="en-US" altLang="zh-CN" sz="1200" baseline="30000" dirty="0"/>
              <a:t>O</a:t>
            </a:r>
            <a:r>
              <a:rPr lang="zh-CN" altLang="en-US" sz="1200" dirty="0"/>
              <a:t>矩阵（</a:t>
            </a:r>
            <a:r>
              <a:rPr lang="en-US" altLang="zh-CN" sz="1200" dirty="0"/>
              <a:t>2x24</a:t>
            </a:r>
            <a:r>
              <a:rPr lang="zh-CN" altLang="en-US" sz="1200" dirty="0"/>
              <a:t>）进行相乘后得到</a:t>
            </a:r>
            <a:r>
              <a:rPr lang="en-US" altLang="zh-CN" sz="1200" dirty="0"/>
              <a:t>Z</a:t>
            </a:r>
            <a:r>
              <a:rPr lang="zh-CN" altLang="en-US" sz="1200" dirty="0"/>
              <a:t>矩阵（</a:t>
            </a:r>
            <a:r>
              <a:rPr lang="en-US" altLang="zh-CN" sz="1200" dirty="0"/>
              <a:t>2x4</a:t>
            </a:r>
            <a:r>
              <a:rPr lang="zh-CN" altLang="en-US" sz="1200" dirty="0"/>
              <a:t>矩阵）。</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11B73EBF-7C4A-4D1D-BA0A-36663C772CF5}" type="slidenum">
              <a:rPr lang="zh-CN" altLang="en-US" smtClean="0"/>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97B5FA-0921-464F-AAE1-844C04324D75}" type="datetimeFigureOut">
              <a:rPr lang="zh-CN" altLang="en-US" smtClean="0"/>
              <a:t>2023/3/4</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2023/3/4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anose="05020102010507070707"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anose="05020102010507070707"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anose="05020102010507070707"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997B5FA-0921-464F-AAE1-844C04324D75}" type="datetimeFigureOut">
              <a:rPr lang="zh-CN" altLang="en-US" smtClean="0"/>
              <a:t>2023/3/4</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65CE74E-AB26-4998-AD42-012C4C1AD076}"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3.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8.png"/><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0.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customXml" Target="../ink/ink6.xml"/></Relationships>
</file>

<file path=ppt/slides/_rels/slide2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7.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 Id="rId5" Type="http://schemas.openxmlformats.org/officeDocument/2006/relationships/image" Target="../media/image54.png"/><Relationship Id="rId4" Type="http://schemas.openxmlformats.org/officeDocument/2006/relationships/customXml" Target="../ink/ink9.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customXml" Target="../ink/ink10.xml"/></Relationships>
</file>

<file path=ppt/slides/_rels/slide2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58.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8.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poloclub.github.io/cnn-explainer/" TargetMode="Externa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18.xml"/><Relationship Id="rId5" Type="http://schemas.openxmlformats.org/officeDocument/2006/relationships/image" Target="../media/image102.png"/><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hyperlink" Target="https://poloclub.github.io/ganlab/" TargetMode="External"/><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8.png"/><Relationship Id="rId10" Type="http://schemas.openxmlformats.org/officeDocument/2006/relationships/image" Target="../media/image29.png"/><Relationship Id="rId4" Type="http://schemas.openxmlformats.org/officeDocument/2006/relationships/image" Target="../media/image7.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p:txBody>
          <a:bodyPr>
            <a:normAutofit/>
          </a:bodyPr>
          <a:lstStyle/>
          <a:p>
            <a:r>
              <a:rPr lang="en-US" altLang="zh-CN" dirty="0"/>
              <a:t>Transformer </a:t>
            </a:r>
            <a:r>
              <a:rPr lang="zh-CN" altLang="en-US" dirty="0"/>
              <a:t>从原理到实现</a:t>
            </a:r>
          </a:p>
        </p:txBody>
      </p:sp>
      <p:sp>
        <p:nvSpPr>
          <p:cNvPr id="8" name="副标题 7"/>
          <p:cNvSpPr>
            <a:spLocks noGrp="1"/>
          </p:cNvSpPr>
          <p:nvPr>
            <p:ph type="subTitle" idx="1"/>
          </p:nvPr>
        </p:nvSpPr>
        <p:spPr/>
        <p:txBody>
          <a:bodyPr>
            <a:normAutofit fontScale="85000" lnSpcReduction="20000"/>
          </a:bodyPr>
          <a:lstStyle/>
          <a:p>
            <a:r>
              <a:rPr lang="zh-CN" altLang="en-US" dirty="0"/>
              <a:t>分享人：李超奇</a:t>
            </a:r>
            <a:endParaRPr lang="en-US" altLang="zh-CN" dirty="0"/>
          </a:p>
          <a:p>
            <a:r>
              <a:rPr lang="zh-CN" altLang="en-US" dirty="0"/>
              <a:t>导师：王晓红</a:t>
            </a:r>
            <a:endParaRPr lang="en-US" altLang="zh-CN" dirty="0"/>
          </a:p>
          <a:p>
            <a:r>
              <a:rPr lang="zh-CN" altLang="en-US" dirty="0"/>
              <a:t>时间：</a:t>
            </a:r>
            <a:r>
              <a:rPr lang="en-US" altLang="zh-CN" dirty="0"/>
              <a:t>2023/2/18</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70605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6448" y="106636"/>
            <a:ext cx="2676887" cy="523220"/>
          </a:xfrm>
          <a:prstGeom prst="rect">
            <a:avLst/>
          </a:prstGeom>
          <a:noFill/>
        </p:spPr>
        <p:txBody>
          <a:bodyPr wrap="none" rtlCol="0">
            <a:spAutoFit/>
          </a:bodyPr>
          <a:lstStyle/>
          <a:p>
            <a:r>
              <a:rPr lang="zh-CN" altLang="en-US" sz="2800" dirty="0"/>
              <a:t>视觉</a:t>
            </a:r>
            <a:r>
              <a:rPr lang="en-US" altLang="zh-CN" sz="2800" dirty="0"/>
              <a:t>Transformer</a:t>
            </a:r>
            <a:endParaRPr lang="zh-CN" altLang="en-US" sz="2800" dirty="0"/>
          </a:p>
        </p:txBody>
      </p:sp>
      <p:pic>
        <p:nvPicPr>
          <p:cNvPr id="5" name="图片 4"/>
          <p:cNvPicPr>
            <a:picLocks noChangeAspect="1"/>
          </p:cNvPicPr>
          <p:nvPr/>
        </p:nvPicPr>
        <p:blipFill>
          <a:blip r:embed="rId2"/>
          <a:stretch>
            <a:fillRect/>
          </a:stretch>
        </p:blipFill>
        <p:spPr>
          <a:xfrm>
            <a:off x="290077" y="1957194"/>
            <a:ext cx="6239746" cy="2772162"/>
          </a:xfrm>
          <a:prstGeom prst="rect">
            <a:avLst/>
          </a:prstGeom>
        </p:spPr>
      </p:pic>
      <p:pic>
        <p:nvPicPr>
          <p:cNvPr id="7" name="图片 6"/>
          <p:cNvPicPr>
            <a:picLocks noChangeAspect="1"/>
          </p:cNvPicPr>
          <p:nvPr/>
        </p:nvPicPr>
        <p:blipFill rotWithShape="1">
          <a:blip r:embed="rId3"/>
          <a:srcRect t="1555"/>
          <a:stretch>
            <a:fillRect/>
          </a:stretch>
        </p:blipFill>
        <p:spPr>
          <a:xfrm>
            <a:off x="7073554" y="379415"/>
            <a:ext cx="3908771" cy="54674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70605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6448" y="106636"/>
            <a:ext cx="1362874" cy="523220"/>
          </a:xfrm>
          <a:prstGeom prst="rect">
            <a:avLst/>
          </a:prstGeom>
          <a:noFill/>
        </p:spPr>
        <p:txBody>
          <a:bodyPr wrap="none" rtlCol="0">
            <a:spAutoFit/>
          </a:bodyPr>
          <a:lstStyle/>
          <a:p>
            <a:r>
              <a:rPr lang="en-US" altLang="zh-CN" sz="2800" dirty="0" err="1"/>
              <a:t>ViT</a:t>
            </a:r>
            <a:r>
              <a:rPr lang="zh-CN" altLang="en-US" sz="2800" dirty="0"/>
              <a:t>模型</a:t>
            </a:r>
          </a:p>
        </p:txBody>
      </p:sp>
      <p:sp>
        <p:nvSpPr>
          <p:cNvPr id="8" name="文本框 7"/>
          <p:cNvSpPr txBox="1"/>
          <p:nvPr/>
        </p:nvSpPr>
        <p:spPr>
          <a:xfrm>
            <a:off x="1872343" y="4828505"/>
            <a:ext cx="6947807" cy="1323439"/>
          </a:xfrm>
          <a:prstGeom prst="rect">
            <a:avLst/>
          </a:prstGeom>
          <a:noFill/>
        </p:spPr>
        <p:txBody>
          <a:bodyPr wrap="square">
            <a:spAutoFit/>
          </a:bodyPr>
          <a:lstStyle/>
          <a:p>
            <a:r>
              <a:rPr lang="zh-CN" altLang="en-US" sz="1600" dirty="0">
                <a:latin typeface="+mn-ea"/>
              </a:rPr>
              <a:t>后续改进：</a:t>
            </a:r>
            <a:endParaRPr lang="en-US" altLang="zh-CN" sz="1600" dirty="0">
              <a:latin typeface="+mn-ea"/>
            </a:endParaRPr>
          </a:p>
          <a:p>
            <a:r>
              <a:rPr lang="zh-CN" altLang="en-US" sz="1600" dirty="0">
                <a:latin typeface="+mn-ea"/>
              </a:rPr>
              <a:t>①增强局部性，</a:t>
            </a:r>
            <a:r>
              <a:rPr lang="en-US" altLang="zh-CN" sz="1600" dirty="0">
                <a:latin typeface="+mn-ea"/>
              </a:rPr>
              <a:t>TNT</a:t>
            </a:r>
            <a:r>
              <a:rPr lang="zh-CN" altLang="en-US" sz="1600" dirty="0">
                <a:latin typeface="+mn-ea"/>
              </a:rPr>
              <a:t>，</a:t>
            </a:r>
            <a:r>
              <a:rPr lang="en-US" altLang="zh-CN" sz="1600" dirty="0" err="1">
                <a:latin typeface="+mn-ea"/>
              </a:rPr>
              <a:t>RegionViT</a:t>
            </a:r>
            <a:r>
              <a:rPr lang="en-US" altLang="zh-CN" sz="1600" dirty="0">
                <a:latin typeface="+mn-ea"/>
              </a:rPr>
              <a:t>,…</a:t>
            </a:r>
          </a:p>
          <a:p>
            <a:r>
              <a:rPr lang="zh-CN" altLang="en-US" sz="1600" dirty="0">
                <a:latin typeface="+mn-ea"/>
              </a:rPr>
              <a:t>②提高自注意力强度</a:t>
            </a:r>
            <a:r>
              <a:rPr lang="en-US" altLang="zh-CN" sz="1600" dirty="0">
                <a:latin typeface="+mn-ea"/>
              </a:rPr>
              <a:t>,</a:t>
            </a:r>
            <a:r>
              <a:rPr lang="en-US" altLang="zh-CN" sz="1600" dirty="0" err="1">
                <a:latin typeface="+mn-ea"/>
              </a:rPr>
              <a:t>DeepViT,XCiT</a:t>
            </a:r>
            <a:r>
              <a:rPr lang="en-US" altLang="zh-CN" sz="1600" dirty="0">
                <a:latin typeface="+mn-ea"/>
              </a:rPr>
              <a:t>,…</a:t>
            </a:r>
          </a:p>
          <a:p>
            <a:r>
              <a:rPr lang="zh-CN" altLang="en-US" sz="1600" dirty="0">
                <a:latin typeface="+mn-ea"/>
              </a:rPr>
              <a:t>③框架算法设计</a:t>
            </a:r>
            <a:r>
              <a:rPr lang="en-US" altLang="zh-CN" sz="1600" dirty="0">
                <a:latin typeface="+mn-ea"/>
              </a:rPr>
              <a:t>,PVT,HVT</a:t>
            </a:r>
            <a:r>
              <a:rPr lang="zh-CN" altLang="en-US" sz="1600" dirty="0">
                <a:latin typeface="+mn-ea"/>
              </a:rPr>
              <a:t>，</a:t>
            </a:r>
            <a:r>
              <a:rPr lang="en-US" altLang="zh-CN" sz="1600" dirty="0">
                <a:latin typeface="+mn-ea"/>
              </a:rPr>
              <a:t>…</a:t>
            </a:r>
          </a:p>
          <a:p>
            <a:r>
              <a:rPr lang="en-US" altLang="zh-CN" sz="1600" dirty="0">
                <a:latin typeface="+mn-ea"/>
              </a:rPr>
              <a:t>……</a:t>
            </a:r>
          </a:p>
        </p:txBody>
      </p:sp>
      <p:pic>
        <p:nvPicPr>
          <p:cNvPr id="5" name="图片 4">
            <a:extLst>
              <a:ext uri="{FF2B5EF4-FFF2-40B4-BE49-F238E27FC236}">
                <a16:creationId xmlns:a16="http://schemas.microsoft.com/office/drawing/2014/main" id="{5624546A-59E0-9414-B7BF-9059FD474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7693" y="310859"/>
            <a:ext cx="6275753" cy="43145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1557"/>
          <a:stretch>
            <a:fillRect/>
          </a:stretch>
        </p:blipFill>
        <p:spPr>
          <a:xfrm>
            <a:off x="2656490" y="419100"/>
            <a:ext cx="7640036" cy="5276850"/>
          </a:xfrm>
          <a:prstGeom prst="rect">
            <a:avLst/>
          </a:prstGeom>
        </p:spPr>
      </p:pic>
      <p:cxnSp>
        <p:nvCxnSpPr>
          <p:cNvPr id="4" name="直接连接符 3"/>
          <p:cNvCxnSpPr/>
          <p:nvPr/>
        </p:nvCxnSpPr>
        <p:spPr>
          <a:xfrm>
            <a:off x="0" y="70605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6448" y="106636"/>
            <a:ext cx="1362874" cy="523220"/>
          </a:xfrm>
          <a:prstGeom prst="rect">
            <a:avLst/>
          </a:prstGeom>
          <a:noFill/>
        </p:spPr>
        <p:txBody>
          <a:bodyPr wrap="none" rtlCol="0">
            <a:spAutoFit/>
          </a:bodyPr>
          <a:lstStyle/>
          <a:p>
            <a:r>
              <a:rPr lang="en-US" altLang="zh-CN" sz="2800" dirty="0" err="1"/>
              <a:t>ViT</a:t>
            </a:r>
            <a:r>
              <a:rPr lang="zh-CN" altLang="en-US" sz="2800" dirty="0"/>
              <a:t>模型</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D7DB788-746E-A14B-687A-40589EB06467}"/>
                  </a:ext>
                </a:extLst>
              </p14:cNvPr>
              <p14:cNvContentPartPr/>
              <p14:nvPr/>
            </p14:nvContentPartPr>
            <p14:xfrm>
              <a:off x="6134040" y="1911240"/>
              <a:ext cx="1270440" cy="2775240"/>
            </p14:xfrm>
          </p:contentPart>
        </mc:Choice>
        <mc:Fallback xmlns="">
          <p:pic>
            <p:nvPicPr>
              <p:cNvPr id="2" name="墨迹 1">
                <a:extLst>
                  <a:ext uri="{FF2B5EF4-FFF2-40B4-BE49-F238E27FC236}">
                    <a16:creationId xmlns:a16="http://schemas.microsoft.com/office/drawing/2014/main" id="{ED7DB788-746E-A14B-687A-40589EB06467}"/>
                  </a:ext>
                </a:extLst>
              </p:cNvPr>
              <p:cNvPicPr/>
              <p:nvPr/>
            </p:nvPicPr>
            <p:blipFill>
              <a:blip r:embed="rId4"/>
              <a:stretch>
                <a:fillRect/>
              </a:stretch>
            </p:blipFill>
            <p:spPr>
              <a:xfrm>
                <a:off x="6124680" y="1901880"/>
                <a:ext cx="1289160" cy="279396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9060" y="203954"/>
            <a:ext cx="1402080" cy="369332"/>
          </a:xfrm>
          <a:prstGeom prst="rect">
            <a:avLst/>
          </a:prstGeom>
          <a:noFill/>
        </p:spPr>
        <p:txBody>
          <a:bodyPr wrap="square">
            <a:spAutoFit/>
          </a:bodyPr>
          <a:lstStyle/>
          <a:p>
            <a:r>
              <a:rPr lang="en-US" altLang="zh-CN" sz="1800" dirty="0" err="1"/>
              <a:t>ViT</a:t>
            </a:r>
            <a:r>
              <a:rPr lang="zh-CN" altLang="en-US" sz="1800" dirty="0"/>
              <a:t>模型</a:t>
            </a:r>
          </a:p>
        </p:txBody>
      </p:sp>
      <p:sp>
        <p:nvSpPr>
          <p:cNvPr id="8" name="文本框 7"/>
          <p:cNvSpPr txBox="1"/>
          <p:nvPr/>
        </p:nvSpPr>
        <p:spPr>
          <a:xfrm>
            <a:off x="254426" y="830386"/>
            <a:ext cx="9917235" cy="5447645"/>
          </a:xfrm>
          <a:prstGeom prst="rect">
            <a:avLst/>
          </a:prstGeom>
          <a:noFill/>
        </p:spPr>
        <p:txBody>
          <a:bodyPr wrap="square">
            <a:spAutoFit/>
          </a:bodyPr>
          <a:lstStyle/>
          <a:p>
            <a:r>
              <a:rPr lang="en-US" altLang="zh-CN" sz="1800" dirty="0">
                <a:latin typeface="+mn-ea"/>
              </a:rPr>
              <a:t>1</a:t>
            </a:r>
            <a:r>
              <a:rPr lang="zh-CN" altLang="en-US" dirty="0">
                <a:latin typeface="+mn-ea"/>
              </a:rPr>
              <a:t>、</a:t>
            </a:r>
            <a:r>
              <a:rPr lang="zh-CN" altLang="en-US" sz="1800" dirty="0">
                <a:latin typeface="+mn-ea"/>
              </a:rPr>
              <a:t>图像切块，一个卷积层完成   </a:t>
            </a:r>
            <a:endParaRPr lang="en-US" altLang="zh-CN" sz="1800" dirty="0">
              <a:latin typeface="+mn-ea"/>
            </a:endParaRPr>
          </a:p>
          <a:p>
            <a:r>
              <a:rPr lang="en-US" altLang="zh-CN" sz="1400" dirty="0">
                <a:latin typeface="+mn-ea"/>
              </a:rPr>
              <a:t>   </a:t>
            </a:r>
            <a:r>
              <a:rPr lang="zh-CN" altLang="en-US" sz="1400" dirty="0">
                <a:latin typeface="+mn-ea"/>
              </a:rPr>
              <a:t>卷积核</a:t>
            </a:r>
            <a:r>
              <a:rPr lang="en-US" altLang="zh-CN" sz="1400" dirty="0">
                <a:latin typeface="+mn-ea"/>
              </a:rPr>
              <a:t>16×16</a:t>
            </a:r>
            <a:r>
              <a:rPr lang="zh-CN" altLang="en-US" sz="1400" dirty="0">
                <a:latin typeface="+mn-ea"/>
              </a:rPr>
              <a:t>，步长</a:t>
            </a:r>
            <a:r>
              <a:rPr lang="en-US" altLang="zh-CN" sz="1400" dirty="0">
                <a:latin typeface="+mn-ea"/>
              </a:rPr>
              <a:t>16</a:t>
            </a:r>
            <a:r>
              <a:rPr lang="zh-CN" altLang="en-US" sz="1400" dirty="0">
                <a:latin typeface="+mn-ea"/>
              </a:rPr>
              <a:t>，卷积核个数</a:t>
            </a:r>
            <a:r>
              <a:rPr lang="en-US" altLang="zh-CN" sz="1400" dirty="0">
                <a:latin typeface="+mn-ea"/>
              </a:rPr>
              <a:t>768       [224,224,3]-&gt;[14,14,768]</a:t>
            </a:r>
          </a:p>
          <a:p>
            <a:endParaRPr lang="en-US" altLang="zh-CN" sz="1400" dirty="0">
              <a:latin typeface="+mn-ea"/>
            </a:endParaRPr>
          </a:p>
          <a:p>
            <a:r>
              <a:rPr lang="en-US" altLang="zh-CN" dirty="0">
                <a:latin typeface="+mn-ea"/>
              </a:rPr>
              <a:t>2</a:t>
            </a:r>
            <a:r>
              <a:rPr lang="zh-CN" altLang="en-US" dirty="0">
                <a:latin typeface="+mn-ea"/>
              </a:rPr>
              <a:t>、位置嵌入变量</a:t>
            </a:r>
            <a:r>
              <a:rPr lang="en-US" altLang="zh-CN" dirty="0">
                <a:latin typeface="+mn-ea"/>
              </a:rPr>
              <a:t>(Position Embedding),</a:t>
            </a:r>
            <a:r>
              <a:rPr lang="zh-CN" altLang="en-US" dirty="0">
                <a:latin typeface="+mn-ea"/>
              </a:rPr>
              <a:t>用于学习每个小图片</a:t>
            </a:r>
            <a:r>
              <a:rPr lang="en-US" altLang="zh-CN" dirty="0">
                <a:latin typeface="+mn-ea"/>
              </a:rPr>
              <a:t>(Patch)</a:t>
            </a:r>
            <a:r>
              <a:rPr lang="zh-CN" altLang="en-US" dirty="0">
                <a:latin typeface="+mn-ea"/>
              </a:rPr>
              <a:t>的位置信息。</a:t>
            </a:r>
            <a:endParaRPr lang="en-US" altLang="zh-CN" dirty="0">
              <a:latin typeface="+mn-ea"/>
            </a:endParaRPr>
          </a:p>
          <a:p>
            <a:pPr marL="285750" indent="-285750">
              <a:buFont typeface="Arial" panose="020B0604020202020204" pitchFamily="34" charset="0"/>
              <a:buChar char="•"/>
            </a:pPr>
            <a:r>
              <a:rPr lang="zh-CN" altLang="en-US" sz="1400" dirty="0">
                <a:highlight>
                  <a:srgbClr val="C0C0C0"/>
                </a:highlight>
                <a:latin typeface="+mn-ea"/>
              </a:rPr>
              <a:t>无</a:t>
            </a:r>
            <a:r>
              <a:rPr lang="en-US" altLang="zh-CN" sz="1400" dirty="0">
                <a:highlight>
                  <a:srgbClr val="C0C0C0"/>
                </a:highlight>
                <a:latin typeface="+mn-ea"/>
              </a:rPr>
              <a:t>Position Embedding</a:t>
            </a:r>
          </a:p>
          <a:p>
            <a:pPr marL="285750" indent="-285750">
              <a:buFont typeface="Arial" panose="020B0604020202020204" pitchFamily="34" charset="0"/>
              <a:buChar char="•"/>
            </a:pPr>
            <a:r>
              <a:rPr lang="en-US" altLang="zh-CN" sz="1400" dirty="0">
                <a:highlight>
                  <a:srgbClr val="C0C0C0"/>
                </a:highlight>
                <a:latin typeface="+mn-ea"/>
              </a:rPr>
              <a:t>1</a:t>
            </a:r>
            <a:r>
              <a:rPr lang="zh-CN" altLang="en-US" sz="1400" dirty="0">
                <a:highlight>
                  <a:srgbClr val="C0C0C0"/>
                </a:highlight>
                <a:latin typeface="+mn-ea"/>
              </a:rPr>
              <a:t>维</a:t>
            </a:r>
            <a:r>
              <a:rPr lang="en-US" altLang="zh-CN" sz="1400" dirty="0">
                <a:highlight>
                  <a:srgbClr val="C0C0C0"/>
                </a:highlight>
                <a:latin typeface="+mn-ea"/>
              </a:rPr>
              <a:t>Position Embedding</a:t>
            </a:r>
            <a:r>
              <a:rPr lang="zh-CN" altLang="en-US" sz="1400" dirty="0">
                <a:highlight>
                  <a:srgbClr val="C0C0C0"/>
                </a:highlight>
                <a:latin typeface="+mn-ea"/>
              </a:rPr>
              <a:t>，把二维的</a:t>
            </a:r>
            <a:r>
              <a:rPr lang="en-US" altLang="zh-CN" sz="1400" dirty="0">
                <a:highlight>
                  <a:srgbClr val="C0C0C0"/>
                </a:highlight>
                <a:latin typeface="+mn-ea"/>
              </a:rPr>
              <a:t>Patch</a:t>
            </a:r>
            <a:r>
              <a:rPr lang="zh-CN" altLang="en-US" sz="1400" dirty="0">
                <a:highlight>
                  <a:srgbClr val="C0C0C0"/>
                </a:highlight>
                <a:latin typeface="+mn-ea"/>
              </a:rPr>
              <a:t>当初一维序列</a:t>
            </a:r>
            <a:endParaRPr lang="en-US" altLang="zh-CN" sz="1400" dirty="0">
              <a:highlight>
                <a:srgbClr val="C0C0C0"/>
              </a:highlight>
              <a:latin typeface="+mn-ea"/>
            </a:endParaRPr>
          </a:p>
          <a:p>
            <a:pPr marL="285750" indent="-285750">
              <a:buFont typeface="Arial" panose="020B0604020202020204" pitchFamily="34" charset="0"/>
              <a:buChar char="•"/>
            </a:pPr>
            <a:r>
              <a:rPr lang="en-US" altLang="zh-CN" sz="1400" dirty="0">
                <a:highlight>
                  <a:srgbClr val="C0C0C0"/>
                </a:highlight>
                <a:latin typeface="+mn-ea"/>
              </a:rPr>
              <a:t>2</a:t>
            </a:r>
            <a:r>
              <a:rPr lang="zh-CN" altLang="en-US" sz="1400" dirty="0">
                <a:highlight>
                  <a:srgbClr val="C0C0C0"/>
                </a:highlight>
                <a:latin typeface="+mn-ea"/>
              </a:rPr>
              <a:t>维</a:t>
            </a:r>
            <a:r>
              <a:rPr lang="en-US" altLang="zh-CN" sz="1400" dirty="0">
                <a:highlight>
                  <a:srgbClr val="C0C0C0"/>
                </a:highlight>
                <a:latin typeface="+mn-ea"/>
              </a:rPr>
              <a:t>Position Embedding</a:t>
            </a:r>
            <a:r>
              <a:rPr lang="zh-CN" altLang="en-US" sz="1400" dirty="0">
                <a:highlight>
                  <a:srgbClr val="C0C0C0"/>
                </a:highlight>
                <a:latin typeface="+mn-ea"/>
              </a:rPr>
              <a:t>，</a:t>
            </a:r>
            <a:r>
              <a:rPr lang="en-US" altLang="zh-CN" sz="1400" dirty="0">
                <a:highlight>
                  <a:srgbClr val="C0C0C0"/>
                </a:highlight>
                <a:latin typeface="+mn-ea"/>
              </a:rPr>
              <a:t>Patch</a:t>
            </a:r>
            <a:r>
              <a:rPr lang="zh-CN" altLang="en-US" sz="1400" dirty="0">
                <a:highlight>
                  <a:srgbClr val="C0C0C0"/>
                </a:highlight>
                <a:latin typeface="+mn-ea"/>
              </a:rPr>
              <a:t>可以认为是一个坐标点</a:t>
            </a:r>
            <a:r>
              <a:rPr lang="en-US" altLang="zh-CN" sz="1400" dirty="0">
                <a:highlight>
                  <a:srgbClr val="C0C0C0"/>
                </a:highlight>
                <a:latin typeface="+mn-ea"/>
              </a:rPr>
              <a:t>(</a:t>
            </a:r>
            <a:r>
              <a:rPr lang="en-US" altLang="zh-CN" sz="1400" dirty="0" err="1">
                <a:highlight>
                  <a:srgbClr val="C0C0C0"/>
                </a:highlight>
                <a:latin typeface="+mn-ea"/>
              </a:rPr>
              <a:t>x,y</a:t>
            </a:r>
            <a:r>
              <a:rPr lang="en-US" altLang="zh-CN" sz="1400" dirty="0">
                <a:highlight>
                  <a:srgbClr val="C0C0C0"/>
                </a:highlight>
                <a:latin typeface="+mn-ea"/>
              </a:rPr>
              <a:t>)</a:t>
            </a:r>
          </a:p>
          <a:p>
            <a:pPr marL="285750" indent="-285750">
              <a:buFont typeface="Arial" panose="020B0604020202020204" pitchFamily="34" charset="0"/>
              <a:buChar char="•"/>
            </a:pPr>
            <a:r>
              <a:rPr lang="zh-CN" altLang="en-US" sz="1400" dirty="0">
                <a:highlight>
                  <a:srgbClr val="C0C0C0"/>
                </a:highlight>
                <a:latin typeface="+mn-ea"/>
              </a:rPr>
              <a:t>相对位置</a:t>
            </a:r>
            <a:r>
              <a:rPr lang="en-US" altLang="zh-CN" sz="1400" dirty="0">
                <a:highlight>
                  <a:srgbClr val="C0C0C0"/>
                </a:highlight>
                <a:latin typeface="+mn-ea"/>
              </a:rPr>
              <a:t>Position Embedding</a:t>
            </a:r>
            <a:r>
              <a:rPr lang="zh-CN" altLang="en-US" sz="1400" dirty="0">
                <a:highlight>
                  <a:srgbClr val="C0C0C0"/>
                </a:highlight>
                <a:latin typeface="+mn-ea"/>
              </a:rPr>
              <a:t>，</a:t>
            </a:r>
            <a:r>
              <a:rPr lang="en-US" altLang="zh-CN" sz="1400" dirty="0" err="1">
                <a:highlight>
                  <a:srgbClr val="C0C0C0"/>
                </a:highlight>
                <a:latin typeface="+mn-ea"/>
              </a:rPr>
              <a:t>Pathch</a:t>
            </a:r>
            <a:r>
              <a:rPr lang="zh-CN" altLang="en-US" sz="1400" dirty="0">
                <a:highlight>
                  <a:srgbClr val="C0C0C0"/>
                </a:highlight>
                <a:latin typeface="+mn-ea"/>
              </a:rPr>
              <a:t>的想对位置</a:t>
            </a:r>
            <a:endParaRPr lang="en-US" altLang="zh-CN" sz="1400" dirty="0">
              <a:highlight>
                <a:srgbClr val="C0C0C0"/>
              </a:highlight>
              <a:latin typeface="+mn-ea"/>
            </a:endParaRPr>
          </a:p>
          <a:p>
            <a:endParaRPr lang="en-US" altLang="zh-CN" sz="1400" dirty="0">
              <a:highlight>
                <a:srgbClr val="C0C0C0"/>
              </a:highlight>
              <a:latin typeface="+mn-ea"/>
            </a:endParaRPr>
          </a:p>
          <a:p>
            <a:r>
              <a:rPr lang="en-US" altLang="zh-CN" dirty="0">
                <a:latin typeface="+mn-ea"/>
              </a:rPr>
              <a:t>3</a:t>
            </a:r>
            <a:r>
              <a:rPr lang="zh-CN" altLang="en-US" dirty="0">
                <a:latin typeface="+mn-ea"/>
              </a:rPr>
              <a:t>、</a:t>
            </a:r>
            <a:r>
              <a:rPr lang="en-US" altLang="zh-CN" dirty="0">
                <a:latin typeface="+mn-ea"/>
              </a:rPr>
              <a:t>Class Token(</a:t>
            </a:r>
            <a:r>
              <a:rPr lang="zh-CN" altLang="en-US" dirty="0">
                <a:latin typeface="+mn-ea"/>
              </a:rPr>
              <a:t>分类变量）</a:t>
            </a:r>
            <a:r>
              <a:rPr lang="en-US" altLang="zh-CN" dirty="0">
                <a:latin typeface="+mn-ea"/>
              </a:rPr>
              <a:t>,</a:t>
            </a:r>
            <a:r>
              <a:rPr lang="zh-CN" altLang="en-US" dirty="0">
                <a:latin typeface="+mn-ea"/>
              </a:rPr>
              <a:t>用一个可学习参数记录类别。</a:t>
            </a:r>
            <a:endParaRPr lang="en-US" altLang="zh-CN" dirty="0">
              <a:latin typeface="+mn-ea"/>
            </a:endParaRPr>
          </a:p>
          <a:p>
            <a:pPr marL="285750" indent="-285750">
              <a:buFont typeface="Arial" panose="020B0604020202020204" pitchFamily="34" charset="0"/>
              <a:buChar char="•"/>
            </a:pPr>
            <a:r>
              <a:rPr lang="zh-CN" altLang="en-US" sz="1400" dirty="0">
                <a:highlight>
                  <a:srgbClr val="C0C0C0"/>
                </a:highlight>
                <a:latin typeface="+mn-ea"/>
              </a:rPr>
              <a:t>引导</a:t>
            </a:r>
            <a:r>
              <a:rPr lang="en-US" altLang="zh-CN" sz="1400" dirty="0">
                <a:highlight>
                  <a:srgbClr val="C0C0C0"/>
                </a:highlight>
                <a:latin typeface="+mn-ea"/>
              </a:rPr>
              <a:t>attention</a:t>
            </a:r>
            <a:r>
              <a:rPr lang="zh-CN" altLang="en-US" sz="1400" dirty="0">
                <a:highlight>
                  <a:srgbClr val="C0C0C0"/>
                </a:highlight>
                <a:latin typeface="+mn-ea"/>
              </a:rPr>
              <a:t>过程，帮助得到</a:t>
            </a:r>
            <a:r>
              <a:rPr lang="en-US" altLang="zh-CN" sz="1400" dirty="0">
                <a:highlight>
                  <a:srgbClr val="C0C0C0"/>
                </a:highlight>
                <a:latin typeface="+mn-ea"/>
              </a:rPr>
              <a:t>attention map</a:t>
            </a:r>
            <a:r>
              <a:rPr lang="zh-CN" altLang="en-US" sz="1400" dirty="0">
                <a:highlight>
                  <a:srgbClr val="C0C0C0"/>
                </a:highlight>
                <a:latin typeface="+mn-ea"/>
              </a:rPr>
              <a:t>。</a:t>
            </a:r>
          </a:p>
          <a:p>
            <a:pPr marL="285750" indent="-285750">
              <a:buFont typeface="Arial" panose="020B0604020202020204" pitchFamily="34" charset="0"/>
              <a:buChar char="•"/>
            </a:pPr>
            <a:r>
              <a:rPr lang="zh-CN" altLang="en-US" sz="1400" dirty="0">
                <a:highlight>
                  <a:srgbClr val="C0C0C0"/>
                </a:highlight>
                <a:latin typeface="+mn-ea"/>
              </a:rPr>
              <a:t>这些</a:t>
            </a:r>
            <a:r>
              <a:rPr lang="en-US" altLang="zh-CN" sz="1400" dirty="0">
                <a:highlight>
                  <a:srgbClr val="C0C0C0"/>
                </a:highlight>
                <a:latin typeface="+mn-ea"/>
              </a:rPr>
              <a:t>token</a:t>
            </a:r>
            <a:r>
              <a:rPr lang="zh-CN" altLang="en-US" sz="1400" dirty="0">
                <a:highlight>
                  <a:srgbClr val="C0C0C0"/>
                </a:highlight>
                <a:latin typeface="+mn-ea"/>
              </a:rPr>
              <a:t>还要输入到</a:t>
            </a:r>
            <a:r>
              <a:rPr lang="en-US" altLang="zh-CN" sz="1400" dirty="0">
                <a:highlight>
                  <a:srgbClr val="C0C0C0"/>
                </a:highlight>
                <a:latin typeface="+mn-ea"/>
              </a:rPr>
              <a:t>classifier</a:t>
            </a:r>
            <a:r>
              <a:rPr lang="zh-CN" altLang="en-US" sz="1400" dirty="0">
                <a:highlight>
                  <a:srgbClr val="C0C0C0"/>
                </a:highlight>
                <a:latin typeface="+mn-ea"/>
              </a:rPr>
              <a:t>中，完成分类任务。</a:t>
            </a:r>
            <a:endParaRPr lang="en-US" altLang="zh-CN" dirty="0">
              <a:latin typeface="+mn-ea"/>
            </a:endParaRPr>
          </a:p>
          <a:p>
            <a:r>
              <a:rPr lang="en-US" altLang="zh-CN" dirty="0">
                <a:latin typeface="+mn-ea"/>
              </a:rPr>
              <a:t>4</a:t>
            </a:r>
            <a:r>
              <a:rPr lang="zh-CN" altLang="en-US" dirty="0">
                <a:latin typeface="+mn-ea"/>
              </a:rPr>
              <a:t>、核心模块</a:t>
            </a:r>
            <a:r>
              <a:rPr lang="en-US" altLang="zh-CN" dirty="0">
                <a:latin typeface="+mn-ea"/>
              </a:rPr>
              <a:t>Encoder,</a:t>
            </a:r>
            <a:r>
              <a:rPr lang="zh-CN" altLang="en-US" dirty="0">
                <a:latin typeface="+mn-ea"/>
              </a:rPr>
              <a:t>多头自注意力机制。</a:t>
            </a:r>
            <a:endParaRPr lang="en-US" altLang="zh-CN" dirty="0">
              <a:latin typeface="+mn-ea"/>
            </a:endParaRPr>
          </a:p>
          <a:p>
            <a:endParaRPr lang="en-US" altLang="zh-CN" dirty="0">
              <a:latin typeface="+mn-ea"/>
            </a:endParaRPr>
          </a:p>
          <a:p>
            <a:r>
              <a:rPr lang="en-US" altLang="zh-CN" dirty="0">
                <a:latin typeface="+mn-ea"/>
              </a:rPr>
              <a:t>5</a:t>
            </a:r>
            <a:r>
              <a:rPr lang="zh-CN" altLang="en-US" dirty="0">
                <a:latin typeface="+mn-ea"/>
              </a:rPr>
              <a:t>、</a:t>
            </a:r>
            <a:r>
              <a:rPr lang="en-US" altLang="zh-CN" dirty="0">
                <a:latin typeface="+mn-ea"/>
              </a:rPr>
              <a:t>Layer Normalization(LN)</a:t>
            </a:r>
            <a:r>
              <a:rPr lang="zh-CN" altLang="en-US" dirty="0">
                <a:latin typeface="+mn-ea"/>
              </a:rPr>
              <a:t>层归一化，</a:t>
            </a:r>
            <a:r>
              <a:rPr lang="en-US" altLang="zh-CN" dirty="0">
                <a:latin typeface="+mn-ea"/>
              </a:rPr>
              <a:t>Batch Normalization(BN)</a:t>
            </a:r>
            <a:r>
              <a:rPr lang="zh-CN" altLang="en-US" dirty="0">
                <a:latin typeface="+mn-ea"/>
              </a:rPr>
              <a:t>批归一化，把数据标准到一定的区间，可以使得激活函数发挥更好优势。</a:t>
            </a:r>
            <a:endParaRPr lang="en-US" altLang="zh-CN" dirty="0">
              <a:latin typeface="+mn-ea"/>
            </a:endParaRPr>
          </a:p>
          <a:p>
            <a:r>
              <a:rPr lang="en-US" altLang="zh-CN" sz="1400" dirty="0">
                <a:latin typeface="+mn-ea"/>
              </a:rPr>
              <a:t>LN</a:t>
            </a:r>
            <a:r>
              <a:rPr lang="zh-CN" altLang="en-US" sz="1400" dirty="0">
                <a:latin typeface="+mn-ea"/>
              </a:rPr>
              <a:t>针对单个数据的指定维度进行归一化与批次大小无关，可学习包括缩放因子和移动因子</a:t>
            </a:r>
            <a:endParaRPr lang="en-US" altLang="zh-CN" sz="1400" dirty="0">
              <a:latin typeface="+mn-ea"/>
            </a:endParaRPr>
          </a:p>
          <a:p>
            <a:r>
              <a:rPr lang="en-US" altLang="zh-CN" sz="1400" dirty="0">
                <a:latin typeface="+mn-ea"/>
              </a:rPr>
              <a:t>BN</a:t>
            </a:r>
            <a:r>
              <a:rPr lang="zh-CN" altLang="en-US" sz="1400" dirty="0">
                <a:latin typeface="+mn-ea"/>
              </a:rPr>
              <a:t>针对整个批次数据进行归一化，训练参数包括</a:t>
            </a:r>
            <a:r>
              <a:rPr lang="en-US" altLang="zh-CN" sz="1400" b="0" i="0" dirty="0" err="1">
                <a:solidFill>
                  <a:srgbClr val="4D4D4D"/>
                </a:solidFill>
                <a:effectLst/>
                <a:latin typeface="-apple-system"/>
              </a:rPr>
              <a:t>moving_mean</a:t>
            </a:r>
            <a:r>
              <a:rPr lang="zh-CN" altLang="en-US" sz="1400" b="0" i="0" dirty="0">
                <a:solidFill>
                  <a:srgbClr val="4D4D4D"/>
                </a:solidFill>
                <a:effectLst/>
                <a:latin typeface="-apple-system"/>
              </a:rPr>
              <a:t>和</a:t>
            </a:r>
            <a:r>
              <a:rPr lang="en-US" altLang="zh-CN" sz="1400" b="0" i="0" dirty="0" err="1">
                <a:solidFill>
                  <a:srgbClr val="4D4D4D"/>
                </a:solidFill>
                <a:effectLst/>
                <a:latin typeface="-apple-system"/>
              </a:rPr>
              <a:t>moving_var</a:t>
            </a:r>
            <a:r>
              <a:rPr lang="zh-CN" altLang="en-US" sz="1400" b="0" i="0" dirty="0">
                <a:solidFill>
                  <a:srgbClr val="4D4D4D"/>
                </a:solidFill>
                <a:effectLst/>
                <a:latin typeface="-apple-system"/>
              </a:rPr>
              <a:t>，缩放和移动因子</a:t>
            </a:r>
            <a:endParaRPr lang="en-US" altLang="zh-CN" sz="1400" b="0" i="0" dirty="0">
              <a:solidFill>
                <a:srgbClr val="4D4D4D"/>
              </a:solidFill>
              <a:effectLst/>
              <a:latin typeface="-apple-system"/>
            </a:endParaRPr>
          </a:p>
          <a:p>
            <a:endParaRPr lang="en-US" altLang="zh-CN" sz="1400" dirty="0">
              <a:solidFill>
                <a:srgbClr val="4D4D4D"/>
              </a:solidFill>
              <a:latin typeface="-apple-system"/>
            </a:endParaRPr>
          </a:p>
          <a:p>
            <a:r>
              <a:rPr lang="en-US" altLang="zh-CN" dirty="0">
                <a:solidFill>
                  <a:srgbClr val="4D4D4D"/>
                </a:solidFill>
                <a:latin typeface="-apple-system"/>
              </a:rPr>
              <a:t>6</a:t>
            </a:r>
            <a:r>
              <a:rPr lang="zh-CN" altLang="en-US" dirty="0">
                <a:solidFill>
                  <a:srgbClr val="4D4D4D"/>
                </a:solidFill>
                <a:latin typeface="-apple-system"/>
              </a:rPr>
              <a:t>、</a:t>
            </a:r>
            <a:r>
              <a:rPr lang="zh-CN" altLang="en-US" b="0" i="0" dirty="0">
                <a:solidFill>
                  <a:srgbClr val="121212"/>
                </a:solidFill>
                <a:effectLst/>
                <a:latin typeface="+mn-ea"/>
                <a:cs typeface="Times New Roman" panose="02020603050405020304" pitchFamily="18" charset="0"/>
              </a:rPr>
              <a:t>这个</a:t>
            </a:r>
            <a:r>
              <a:rPr lang="en-US" altLang="zh-CN" b="0" i="0" dirty="0">
                <a:solidFill>
                  <a:srgbClr val="121212"/>
                </a:solidFill>
                <a:effectLst/>
                <a:latin typeface="+mn-ea"/>
                <a:cs typeface="Times New Roman" panose="02020603050405020304" pitchFamily="18" charset="0"/>
              </a:rPr>
              <a:t>FFN(Feed-forward network)</a:t>
            </a:r>
            <a:r>
              <a:rPr lang="zh-CN" altLang="en-US" b="0" i="0" dirty="0">
                <a:solidFill>
                  <a:srgbClr val="121212"/>
                </a:solidFill>
                <a:effectLst/>
                <a:latin typeface="+mn-ea"/>
                <a:cs typeface="Times New Roman" panose="02020603050405020304" pitchFamily="18" charset="0"/>
              </a:rPr>
              <a:t>包含两个</a:t>
            </a:r>
            <a:r>
              <a:rPr lang="en-US" altLang="zh-CN" b="0" i="0" dirty="0">
                <a:solidFill>
                  <a:srgbClr val="121212"/>
                </a:solidFill>
                <a:effectLst/>
                <a:latin typeface="+mn-ea"/>
                <a:cs typeface="Times New Roman" panose="02020603050405020304" pitchFamily="18" charset="0"/>
              </a:rPr>
              <a:t>FC</a:t>
            </a:r>
            <a:r>
              <a:rPr lang="zh-CN" altLang="en-US" b="0" i="0" dirty="0">
                <a:solidFill>
                  <a:srgbClr val="121212"/>
                </a:solidFill>
                <a:effectLst/>
                <a:latin typeface="+mn-ea"/>
                <a:cs typeface="Times New Roman" panose="02020603050405020304" pitchFamily="18" charset="0"/>
              </a:rPr>
              <a:t>层，第一个</a:t>
            </a:r>
            <a:r>
              <a:rPr lang="en-US" altLang="zh-CN" b="0" i="0" dirty="0">
                <a:solidFill>
                  <a:srgbClr val="121212"/>
                </a:solidFill>
                <a:effectLst/>
                <a:latin typeface="+mn-ea"/>
                <a:cs typeface="Times New Roman" panose="02020603050405020304" pitchFamily="18" charset="0"/>
              </a:rPr>
              <a:t>FC</a:t>
            </a:r>
            <a:r>
              <a:rPr lang="zh-CN" altLang="en-US" b="0" i="0" dirty="0">
                <a:solidFill>
                  <a:srgbClr val="121212"/>
                </a:solidFill>
                <a:effectLst/>
                <a:latin typeface="+mn-ea"/>
                <a:cs typeface="Times New Roman" panose="02020603050405020304" pitchFamily="18" charset="0"/>
              </a:rPr>
              <a:t>层将特征从维度</a:t>
            </a:r>
            <a:r>
              <a:rPr lang="en-US" altLang="zh-CN" b="0" i="0" dirty="0">
                <a:solidFill>
                  <a:srgbClr val="121212"/>
                </a:solidFill>
                <a:effectLst/>
                <a:latin typeface="+mn-ea"/>
                <a:cs typeface="Times New Roman" panose="02020603050405020304" pitchFamily="18" charset="0"/>
              </a:rPr>
              <a:t>1</a:t>
            </a:r>
            <a:r>
              <a:rPr lang="zh-CN" altLang="en-US" b="0" i="0" dirty="0">
                <a:solidFill>
                  <a:srgbClr val="121212"/>
                </a:solidFill>
                <a:effectLst/>
                <a:latin typeface="+mn-ea"/>
                <a:cs typeface="Times New Roman" panose="02020603050405020304" pitchFamily="18" charset="0"/>
              </a:rPr>
              <a:t>维变换成</a:t>
            </a:r>
            <a:r>
              <a:rPr lang="en-US" altLang="zh-CN" b="0" i="0" dirty="0">
                <a:solidFill>
                  <a:srgbClr val="121212"/>
                </a:solidFill>
                <a:effectLst/>
                <a:latin typeface="+mn-ea"/>
                <a:cs typeface="Times New Roman" panose="02020603050405020304" pitchFamily="18" charset="0"/>
              </a:rPr>
              <a:t>4</a:t>
            </a:r>
            <a:r>
              <a:rPr lang="zh-CN" altLang="en-US" b="0" i="0" dirty="0">
                <a:solidFill>
                  <a:srgbClr val="121212"/>
                </a:solidFill>
                <a:effectLst/>
                <a:latin typeface="+mn-ea"/>
                <a:cs typeface="Times New Roman" panose="02020603050405020304" pitchFamily="18" charset="0"/>
              </a:rPr>
              <a:t>维，后一个</a:t>
            </a:r>
            <a:r>
              <a:rPr lang="en-US" altLang="zh-CN" b="0" i="0" dirty="0">
                <a:solidFill>
                  <a:srgbClr val="121212"/>
                </a:solidFill>
                <a:effectLst/>
                <a:latin typeface="+mn-ea"/>
                <a:cs typeface="Times New Roman" panose="02020603050405020304" pitchFamily="18" charset="0"/>
              </a:rPr>
              <a:t>FC</a:t>
            </a:r>
            <a:r>
              <a:rPr lang="zh-CN" altLang="en-US" b="0" i="0" dirty="0">
                <a:solidFill>
                  <a:srgbClr val="121212"/>
                </a:solidFill>
                <a:effectLst/>
                <a:latin typeface="+mn-ea"/>
                <a:cs typeface="Times New Roman" panose="02020603050405020304" pitchFamily="18" charset="0"/>
              </a:rPr>
              <a:t>层将特征从维度</a:t>
            </a:r>
            <a:r>
              <a:rPr lang="en-US" altLang="zh-CN" b="0" i="0" dirty="0">
                <a:solidFill>
                  <a:srgbClr val="121212"/>
                </a:solidFill>
                <a:effectLst/>
                <a:latin typeface="+mn-ea"/>
                <a:cs typeface="Times New Roman" panose="02020603050405020304" pitchFamily="18" charset="0"/>
              </a:rPr>
              <a:t>4</a:t>
            </a:r>
            <a:r>
              <a:rPr lang="zh-CN" altLang="en-US" b="0" i="0" dirty="0">
                <a:solidFill>
                  <a:srgbClr val="121212"/>
                </a:solidFill>
                <a:effectLst/>
                <a:latin typeface="+mn-ea"/>
                <a:cs typeface="Times New Roman" panose="02020603050405020304" pitchFamily="18" charset="0"/>
              </a:rPr>
              <a:t>维恢复成</a:t>
            </a:r>
            <a:r>
              <a:rPr lang="en-US" altLang="zh-CN" b="0" i="0" dirty="0">
                <a:solidFill>
                  <a:srgbClr val="121212"/>
                </a:solidFill>
                <a:effectLst/>
                <a:latin typeface="+mn-ea"/>
                <a:cs typeface="Times New Roman" panose="02020603050405020304" pitchFamily="18" charset="0"/>
              </a:rPr>
              <a:t>2</a:t>
            </a:r>
            <a:r>
              <a:rPr lang="zh-CN" altLang="en-US" b="0" i="0" dirty="0">
                <a:solidFill>
                  <a:srgbClr val="121212"/>
                </a:solidFill>
                <a:effectLst/>
                <a:latin typeface="+mn-ea"/>
                <a:cs typeface="Times New Roman" panose="02020603050405020304" pitchFamily="18" charset="0"/>
              </a:rPr>
              <a:t>维，中间的非线性激活函数采用</a:t>
            </a:r>
            <a:r>
              <a:rPr lang="en-US" altLang="zh-CN" b="0" i="0" dirty="0" err="1">
                <a:solidFill>
                  <a:srgbClr val="121212"/>
                </a:solidFill>
                <a:effectLst/>
                <a:latin typeface="+mn-ea"/>
                <a:cs typeface="Times New Roman" panose="02020603050405020304" pitchFamily="18" charset="0"/>
              </a:rPr>
              <a:t>GeLU</a:t>
            </a:r>
            <a:r>
              <a:rPr lang="zh-CN" altLang="en-US" dirty="0">
                <a:solidFill>
                  <a:srgbClr val="121212"/>
                </a:solidFill>
                <a:latin typeface="+mn-ea"/>
                <a:cs typeface="Times New Roman" panose="02020603050405020304" pitchFamily="18" charset="0"/>
              </a:rPr>
              <a:t>。作用：①高维映射到低维，学到抽象的特征，②增加非线性能力，</a:t>
            </a:r>
            <a:endParaRPr lang="en-US" altLang="zh-CN" dirty="0">
              <a:latin typeface="+mn-ea"/>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9060" y="203954"/>
            <a:ext cx="1402080" cy="369332"/>
          </a:xfrm>
          <a:prstGeom prst="rect">
            <a:avLst/>
          </a:prstGeom>
          <a:noFill/>
        </p:spPr>
        <p:txBody>
          <a:bodyPr wrap="square">
            <a:spAutoFit/>
          </a:bodyPr>
          <a:lstStyle/>
          <a:p>
            <a:r>
              <a:rPr lang="en-US" altLang="zh-CN" sz="1800" dirty="0" err="1"/>
              <a:t>ViT</a:t>
            </a:r>
            <a:r>
              <a:rPr lang="zh-CN" altLang="en-US" sz="1800" dirty="0"/>
              <a:t>模型</a:t>
            </a:r>
          </a:p>
        </p:txBody>
      </p:sp>
      <p:sp>
        <p:nvSpPr>
          <p:cNvPr id="8" name="文本框 7"/>
          <p:cNvSpPr txBox="1"/>
          <p:nvPr/>
        </p:nvSpPr>
        <p:spPr>
          <a:xfrm>
            <a:off x="312615" y="1013266"/>
            <a:ext cx="11088810" cy="1477328"/>
          </a:xfrm>
          <a:prstGeom prst="rect">
            <a:avLst/>
          </a:prstGeom>
          <a:noFill/>
        </p:spPr>
        <p:txBody>
          <a:bodyPr wrap="square">
            <a:spAutoFit/>
          </a:bodyPr>
          <a:lstStyle/>
          <a:p>
            <a:r>
              <a:rPr lang="en-US" altLang="zh-CN" dirty="0">
                <a:latin typeface="+mn-ea"/>
              </a:rPr>
              <a:t>7</a:t>
            </a:r>
            <a:r>
              <a:rPr lang="zh-CN" altLang="en-US" dirty="0">
                <a:latin typeface="+mn-ea"/>
              </a:rPr>
              <a:t>、</a:t>
            </a:r>
            <a:r>
              <a:rPr lang="en-US" altLang="zh-CN" dirty="0">
                <a:latin typeface="+mn-ea"/>
              </a:rPr>
              <a:t>Dropout:</a:t>
            </a:r>
            <a:r>
              <a:rPr lang="zh-CN" altLang="en-US" dirty="0">
                <a:latin typeface="+mn-ea"/>
              </a:rPr>
              <a:t>再模型训练中暂时性随机丢弃一些网络节点。</a:t>
            </a:r>
            <a:r>
              <a:rPr lang="zh-CN" altLang="en-US" dirty="0">
                <a:latin typeface="+mn-ea"/>
                <a:cs typeface="Times New Roman" panose="02020603050405020304" pitchFamily="18" charset="0"/>
              </a:rPr>
              <a:t>优点：缩短训练时间，避免过拟合</a:t>
            </a:r>
            <a:endParaRPr lang="en-US" altLang="zh-CN" dirty="0">
              <a:latin typeface="+mn-ea"/>
              <a:cs typeface="Times New Roman" panose="02020603050405020304" pitchFamily="18" charset="0"/>
            </a:endParaRPr>
          </a:p>
          <a:p>
            <a:endParaRPr lang="en-US" altLang="zh-CN" dirty="0">
              <a:latin typeface="+mn-ea"/>
              <a:cs typeface="Times New Roman" panose="02020603050405020304" pitchFamily="18" charset="0"/>
            </a:endParaRPr>
          </a:p>
          <a:p>
            <a:r>
              <a:rPr lang="en-US" altLang="zh-CN" dirty="0">
                <a:latin typeface="+mn-ea"/>
                <a:cs typeface="Times New Roman" panose="02020603050405020304" pitchFamily="18" charset="0"/>
              </a:rPr>
              <a:t>8</a:t>
            </a:r>
            <a:r>
              <a:rPr lang="zh-CN" altLang="en-US" dirty="0">
                <a:latin typeface="+mn-ea"/>
                <a:cs typeface="Times New Roman" panose="02020603050405020304" pitchFamily="18" charset="0"/>
              </a:rPr>
              <a:t>、</a:t>
            </a:r>
            <a:r>
              <a:rPr lang="en-US" altLang="zh-CN" dirty="0">
                <a:latin typeface="+mn-ea"/>
                <a:cs typeface="Times New Roman" panose="02020603050405020304" pitchFamily="18" charset="0"/>
              </a:rPr>
              <a:t>MLP:(</a:t>
            </a:r>
            <a:r>
              <a:rPr lang="zh-CN" altLang="en-US" dirty="0">
                <a:latin typeface="+mn-ea"/>
                <a:cs typeface="Times New Roman" panose="02020603050405020304" pitchFamily="18" charset="0"/>
              </a:rPr>
              <a:t>多层感知机</a:t>
            </a:r>
            <a:r>
              <a:rPr lang="en-US" altLang="zh-CN" dirty="0">
                <a:latin typeface="+mn-ea"/>
                <a:cs typeface="Times New Roman" panose="02020603050405020304" pitchFamily="18" charset="0"/>
              </a:rPr>
              <a:t>)</a:t>
            </a:r>
            <a:r>
              <a:rPr lang="zh-CN" altLang="en-US" dirty="0">
                <a:latin typeface="+mn-ea"/>
                <a:cs typeface="Times New Roman" panose="02020603050405020304" pitchFamily="18" charset="0"/>
              </a:rPr>
              <a:t>，模拟复杂非线性函数功能，包括两个全连接层，一个激活层</a:t>
            </a:r>
            <a:endParaRPr lang="en-US" altLang="zh-CN" dirty="0">
              <a:latin typeface="+mn-ea"/>
              <a:cs typeface="Times New Roman" panose="02020603050405020304" pitchFamily="18" charset="0"/>
            </a:endParaRPr>
          </a:p>
          <a:p>
            <a:endParaRPr lang="en-US" altLang="zh-CN" dirty="0">
              <a:latin typeface="+mn-ea"/>
              <a:cs typeface="Times New Roman" panose="02020603050405020304" pitchFamily="18" charset="0"/>
            </a:endParaRPr>
          </a:p>
          <a:p>
            <a:r>
              <a:rPr lang="en-US" altLang="zh-CN" dirty="0">
                <a:latin typeface="+mn-ea"/>
                <a:cs typeface="Times New Roman" panose="02020603050405020304" pitchFamily="18" charset="0"/>
              </a:rPr>
              <a:t>9</a:t>
            </a:r>
            <a:r>
              <a:rPr lang="zh-CN" altLang="en-US" dirty="0">
                <a:latin typeface="+mn-ea"/>
                <a:cs typeface="Times New Roman" panose="02020603050405020304" pitchFamily="18" charset="0"/>
              </a:rPr>
              <a:t>、残差结构：有助于解决构建深层网络中出现的梯度消失和网络退化，把深层信息恒等映射回浅层网络中</a:t>
            </a:r>
            <a:endParaRPr lang="en-US" altLang="zh-CN" dirty="0">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2500131" cy="369332"/>
          </a:xfrm>
          <a:prstGeom prst="rect">
            <a:avLst/>
          </a:prstGeom>
          <a:noFill/>
        </p:spPr>
        <p:txBody>
          <a:bodyPr wrap="square">
            <a:spAutoFit/>
          </a:bodyPr>
          <a:lstStyle/>
          <a:p>
            <a:r>
              <a:rPr lang="en-US" altLang="zh-CN" sz="1800" dirty="0" err="1"/>
              <a:t>DeepViT</a:t>
            </a:r>
            <a:r>
              <a:rPr lang="zh-CN" altLang="en-US" sz="1800" dirty="0"/>
              <a:t>模型</a:t>
            </a:r>
          </a:p>
        </p:txBody>
      </p:sp>
      <p:sp>
        <p:nvSpPr>
          <p:cNvPr id="3" name="文本框 2">
            <a:extLst>
              <a:ext uri="{FF2B5EF4-FFF2-40B4-BE49-F238E27FC236}">
                <a16:creationId xmlns:a16="http://schemas.microsoft.com/office/drawing/2014/main" id="{90B19472-2861-4F74-22A9-B081D29C54C8}"/>
              </a:ext>
            </a:extLst>
          </p:cNvPr>
          <p:cNvSpPr txBox="1"/>
          <p:nvPr/>
        </p:nvSpPr>
        <p:spPr>
          <a:xfrm>
            <a:off x="121137" y="874766"/>
            <a:ext cx="9952893" cy="923330"/>
          </a:xfrm>
          <a:prstGeom prst="rect">
            <a:avLst/>
          </a:prstGeom>
          <a:noFill/>
        </p:spPr>
        <p:txBody>
          <a:bodyPr wrap="square">
            <a:spAutoFit/>
          </a:bodyPr>
          <a:lstStyle/>
          <a:p>
            <a:r>
              <a:rPr lang="en-US" altLang="zh-CN" b="0" i="0" dirty="0">
                <a:solidFill>
                  <a:srgbClr val="000000"/>
                </a:solidFill>
                <a:effectLst/>
                <a:latin typeface="宋体" panose="02010600030101010101" pitchFamily="2" charset="-122"/>
                <a:ea typeface="宋体" panose="02010600030101010101" pitchFamily="2" charset="-122"/>
              </a:rPr>
              <a:t>1</a:t>
            </a:r>
            <a:r>
              <a:rPr lang="zh-CN" altLang="en-US" b="0" i="0" dirty="0">
                <a:solidFill>
                  <a:srgbClr val="000000"/>
                </a:solidFill>
                <a:effectLst/>
                <a:latin typeface="宋体" panose="02010600030101010101" pitchFamily="2" charset="-122"/>
                <a:ea typeface="宋体" panose="02010600030101010101" pitchFamily="2" charset="-122"/>
              </a:rPr>
              <a:t>、深入研究</a:t>
            </a:r>
            <a:r>
              <a:rPr lang="en-US" altLang="zh-CN" b="0" i="0" dirty="0" err="1">
                <a:solidFill>
                  <a:srgbClr val="000000"/>
                </a:solidFill>
                <a:effectLst/>
                <a:latin typeface="宋体" panose="02010600030101010101" pitchFamily="2" charset="-122"/>
                <a:ea typeface="宋体" panose="02010600030101010101" pitchFamily="2" charset="-122"/>
              </a:rPr>
              <a:t>ViT</a:t>
            </a:r>
            <a:r>
              <a:rPr lang="zh-CN" altLang="en-US" b="0" i="0" dirty="0">
                <a:solidFill>
                  <a:srgbClr val="000000"/>
                </a:solidFill>
                <a:effectLst/>
                <a:latin typeface="宋体" panose="02010600030101010101" pitchFamily="2" charset="-122"/>
                <a:ea typeface="宋体" panose="02010600030101010101" pitchFamily="2" charset="-122"/>
              </a:rPr>
              <a:t>，并观察到它们不能连续地从堆叠更多层的</a:t>
            </a:r>
            <a:r>
              <a:rPr lang="en-US" altLang="zh-CN" b="0" i="0" dirty="0" err="1">
                <a:solidFill>
                  <a:srgbClr val="000000"/>
                </a:solidFill>
                <a:effectLst/>
                <a:latin typeface="宋体" panose="02010600030101010101" pitchFamily="2" charset="-122"/>
                <a:ea typeface="宋体" panose="02010600030101010101" pitchFamily="2" charset="-122"/>
              </a:rPr>
              <a:t>cnn</a:t>
            </a:r>
            <a:r>
              <a:rPr lang="zh-CN" altLang="en-US" b="0" i="0" dirty="0">
                <a:solidFill>
                  <a:srgbClr val="000000"/>
                </a:solidFill>
                <a:effectLst/>
                <a:latin typeface="宋体" panose="02010600030101010101" pitchFamily="2" charset="-122"/>
                <a:ea typeface="宋体" panose="02010600030101010101" pitchFamily="2" charset="-122"/>
              </a:rPr>
              <a:t>中受益。我们进一步分析了这种现象背后的原因，并首次将其归结为注意力崩溃。</a:t>
            </a:r>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dirty="0">
                <a:solidFill>
                  <a:srgbClr val="000000"/>
                </a:solidFill>
                <a:latin typeface="宋体" panose="02010600030101010101" pitchFamily="2" charset="-122"/>
                <a:ea typeface="宋体" panose="02010600030101010101" pitchFamily="2" charset="-122"/>
              </a:rPr>
              <a:t>2</a:t>
            </a:r>
            <a:r>
              <a:rPr lang="zh-CN" altLang="en-US" dirty="0">
                <a:solidFill>
                  <a:srgbClr val="000000"/>
                </a:solidFill>
                <a:latin typeface="宋体" panose="02010600030101010101" pitchFamily="2" charset="-122"/>
                <a:ea typeface="宋体" panose="02010600030101010101" pitchFamily="2" charset="-122"/>
              </a:rPr>
              <a:t>、提出了一种简单而有效的注意机制，它考虑了不同注意头之间的信息交换。</a:t>
            </a:r>
            <a:endParaRPr lang="zh-CN" altLang="en-US" dirty="0">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AAFD69F8-9E5C-E1B3-C994-0AE5E852B55E}"/>
              </a:ext>
            </a:extLst>
          </p:cNvPr>
          <p:cNvPicPr>
            <a:picLocks noChangeAspect="1"/>
          </p:cNvPicPr>
          <p:nvPr/>
        </p:nvPicPr>
        <p:blipFill>
          <a:blip r:embed="rId2"/>
          <a:stretch>
            <a:fillRect/>
          </a:stretch>
        </p:blipFill>
        <p:spPr>
          <a:xfrm>
            <a:off x="3533417" y="2132807"/>
            <a:ext cx="5125165" cy="857370"/>
          </a:xfrm>
          <a:prstGeom prst="rect">
            <a:avLst/>
          </a:prstGeom>
        </p:spPr>
      </p:pic>
      <p:pic>
        <p:nvPicPr>
          <p:cNvPr id="12" name="图片 11">
            <a:extLst>
              <a:ext uri="{FF2B5EF4-FFF2-40B4-BE49-F238E27FC236}">
                <a16:creationId xmlns:a16="http://schemas.microsoft.com/office/drawing/2014/main" id="{1B97E1ED-47C8-CC74-95E1-D63B4458B9A4}"/>
              </a:ext>
            </a:extLst>
          </p:cNvPr>
          <p:cNvPicPr>
            <a:picLocks noChangeAspect="1"/>
          </p:cNvPicPr>
          <p:nvPr/>
        </p:nvPicPr>
        <p:blipFill>
          <a:blip r:embed="rId3"/>
          <a:stretch>
            <a:fillRect/>
          </a:stretch>
        </p:blipFill>
        <p:spPr>
          <a:xfrm>
            <a:off x="3476258" y="3195473"/>
            <a:ext cx="5239481" cy="2353003"/>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D12235E4-D17D-7E49-7A55-5ABE693B369E}"/>
                  </a:ext>
                </a:extLst>
              </p14:cNvPr>
              <p14:cNvContentPartPr/>
              <p14:nvPr/>
            </p14:nvContentPartPr>
            <p14:xfrm>
              <a:off x="3575160" y="2260440"/>
              <a:ext cx="4731120" cy="584640"/>
            </p14:xfrm>
          </p:contentPart>
        </mc:Choice>
        <mc:Fallback xmlns="">
          <p:pic>
            <p:nvPicPr>
              <p:cNvPr id="2" name="墨迹 1">
                <a:extLst>
                  <a:ext uri="{FF2B5EF4-FFF2-40B4-BE49-F238E27FC236}">
                    <a16:creationId xmlns:a16="http://schemas.microsoft.com/office/drawing/2014/main" id="{D12235E4-D17D-7E49-7A55-5ABE693B369E}"/>
                  </a:ext>
                </a:extLst>
              </p:cNvPr>
              <p:cNvPicPr/>
              <p:nvPr/>
            </p:nvPicPr>
            <p:blipFill>
              <a:blip r:embed="rId5"/>
              <a:stretch>
                <a:fillRect/>
              </a:stretch>
            </p:blipFill>
            <p:spPr>
              <a:xfrm>
                <a:off x="3565800" y="2251080"/>
                <a:ext cx="4749840" cy="603360"/>
              </a:xfrm>
              <a:prstGeom prst="rect">
                <a:avLst/>
              </a:prstGeom>
            </p:spPr>
          </p:pic>
        </mc:Fallback>
      </mc:AlternateContent>
    </p:spTree>
    <p:extLst>
      <p:ext uri="{BB962C8B-B14F-4D97-AF65-F5344CB8AC3E}">
        <p14:creationId xmlns:p14="http://schemas.microsoft.com/office/powerpoint/2010/main" val="2553304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2500131" cy="369332"/>
          </a:xfrm>
          <a:prstGeom prst="rect">
            <a:avLst/>
          </a:prstGeom>
          <a:noFill/>
        </p:spPr>
        <p:txBody>
          <a:bodyPr wrap="square">
            <a:spAutoFit/>
          </a:bodyPr>
          <a:lstStyle/>
          <a:p>
            <a:r>
              <a:rPr lang="en-US" altLang="zh-CN" sz="1800" dirty="0" err="1"/>
              <a:t>SimpleViT</a:t>
            </a:r>
            <a:r>
              <a:rPr lang="zh-CN" altLang="en-US" sz="1800" dirty="0"/>
              <a:t>模型</a:t>
            </a:r>
          </a:p>
        </p:txBody>
      </p:sp>
      <p:sp>
        <p:nvSpPr>
          <p:cNvPr id="3" name="文本框 2">
            <a:extLst>
              <a:ext uri="{FF2B5EF4-FFF2-40B4-BE49-F238E27FC236}">
                <a16:creationId xmlns:a16="http://schemas.microsoft.com/office/drawing/2014/main" id="{90B19472-2861-4F74-22A9-B081D29C54C8}"/>
              </a:ext>
            </a:extLst>
          </p:cNvPr>
          <p:cNvSpPr txBox="1"/>
          <p:nvPr/>
        </p:nvSpPr>
        <p:spPr>
          <a:xfrm>
            <a:off x="168762" y="1093841"/>
            <a:ext cx="9952893" cy="1477328"/>
          </a:xfrm>
          <a:prstGeom prst="rect">
            <a:avLst/>
          </a:prstGeom>
          <a:noFill/>
        </p:spPr>
        <p:txBody>
          <a:bodyPr wrap="square">
            <a:spAutoFit/>
          </a:bodyPr>
          <a:lstStyle/>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、训练批次大小设置为</a:t>
            </a:r>
            <a:r>
              <a:rPr lang="en-US" altLang="zh-CN" dirty="0">
                <a:latin typeface="宋体" panose="02010600030101010101" pitchFamily="2" charset="-122"/>
                <a:ea typeface="宋体" panose="02010600030101010101" pitchFamily="2" charset="-122"/>
              </a:rPr>
              <a:t>1024</a:t>
            </a:r>
            <a:r>
              <a:rPr lang="zh-CN" altLang="en-US" dirty="0">
                <a:latin typeface="宋体" panose="02010600030101010101" pitchFamily="2" charset="-122"/>
                <a:ea typeface="宋体" panose="02010600030101010101" pitchFamily="2" charset="-122"/>
              </a:rPr>
              <a:t>，而不是之前的</a:t>
            </a:r>
            <a:r>
              <a:rPr lang="en-US" altLang="zh-CN" dirty="0">
                <a:latin typeface="宋体" panose="02010600030101010101" pitchFamily="2" charset="-122"/>
                <a:ea typeface="宋体" panose="02010600030101010101" pitchFamily="2" charset="-122"/>
              </a:rPr>
              <a:t>4028</a:t>
            </a: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、利用平均池化替代</a:t>
            </a:r>
            <a:r>
              <a:rPr lang="en-US" altLang="zh-CN" dirty="0" err="1">
                <a:latin typeface="宋体" panose="02010600030101010101" pitchFamily="2" charset="-122"/>
                <a:ea typeface="宋体" panose="02010600030101010101" pitchFamily="2" charset="-122"/>
              </a:rPr>
              <a:t>class_token</a:t>
            </a:r>
            <a:r>
              <a:rPr lang="zh-CN" altLang="en-US" dirty="0">
                <a:latin typeface="宋体" panose="02010600030101010101" pitchFamily="2" charset="-122"/>
                <a:ea typeface="宋体" panose="02010600030101010101" pitchFamily="2" charset="-122"/>
              </a:rPr>
              <a:t>变量用于分类。</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、使用固定的</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维</a:t>
            </a:r>
            <a:r>
              <a:rPr lang="en-US" altLang="zh-CN" dirty="0">
                <a:latin typeface="宋体" panose="02010600030101010101" pitchFamily="2" charset="-122"/>
                <a:ea typeface="宋体" panose="02010600030101010101" pitchFamily="2" charset="-122"/>
              </a:rPr>
              <a:t>sin-cos</a:t>
            </a:r>
            <a:r>
              <a:rPr lang="zh-CN" altLang="en-US" dirty="0">
                <a:latin typeface="宋体" panose="02010600030101010101" pitchFamily="2" charset="-122"/>
                <a:ea typeface="宋体" panose="02010600030101010101" pitchFamily="2" charset="-122"/>
              </a:rPr>
              <a:t>位置向量</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、引入了数据增强的</a:t>
            </a:r>
            <a:r>
              <a:rPr lang="en-US" altLang="zh-CN" dirty="0" err="1">
                <a:latin typeface="宋体" panose="02010600030101010101" pitchFamily="2" charset="-122"/>
                <a:ea typeface="宋体" panose="02010600030101010101" pitchFamily="2" charset="-122"/>
              </a:rPr>
              <a:t>RandAugment</a:t>
            </a:r>
            <a:r>
              <a:rPr lang="zh-CN" altLang="en-US" dirty="0">
                <a:latin typeface="宋体" panose="02010600030101010101" pitchFamily="2" charset="-122"/>
                <a:ea typeface="宋体" panose="02010600030101010101" pitchFamily="2" charset="-122"/>
              </a:rPr>
              <a:t>，和</a:t>
            </a:r>
            <a:r>
              <a:rPr lang="en-US" altLang="zh-CN" dirty="0" err="1">
                <a:latin typeface="宋体" panose="02010600030101010101" pitchFamily="2" charset="-122"/>
                <a:ea typeface="宋体" panose="02010600030101010101" pitchFamily="2" charset="-122"/>
              </a:rPr>
              <a:t>Mixup</a:t>
            </a:r>
            <a:r>
              <a:rPr lang="zh-CN" altLang="en-US" dirty="0">
                <a:latin typeface="宋体" panose="02010600030101010101" pitchFamily="2" charset="-122"/>
                <a:ea typeface="宋体" panose="02010600030101010101" pitchFamily="2" charset="-122"/>
              </a:rPr>
              <a:t>等</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、丢弃网络中的</a:t>
            </a:r>
            <a:r>
              <a:rPr lang="en-US" altLang="zh-CN" dirty="0">
                <a:latin typeface="宋体" panose="02010600030101010101" pitchFamily="2" charset="-122"/>
                <a:ea typeface="宋体" panose="02010600030101010101" pitchFamily="2" charset="-122"/>
              </a:rPr>
              <a:t>Dropout</a:t>
            </a:r>
            <a:r>
              <a:rPr lang="zh-CN" altLang="en-US" dirty="0">
                <a:latin typeface="宋体" panose="02010600030101010101" pitchFamily="2" charset="-122"/>
                <a:ea typeface="宋体" panose="02010600030101010101" pitchFamily="2" charset="-122"/>
              </a:rPr>
              <a:t>层</a:t>
            </a:r>
          </a:p>
        </p:txBody>
      </p:sp>
    </p:spTree>
    <p:extLst>
      <p:ext uri="{BB962C8B-B14F-4D97-AF65-F5344CB8AC3E}">
        <p14:creationId xmlns:p14="http://schemas.microsoft.com/office/powerpoint/2010/main" val="2574513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2500131" cy="369332"/>
          </a:xfrm>
          <a:prstGeom prst="rect">
            <a:avLst/>
          </a:prstGeom>
          <a:noFill/>
        </p:spPr>
        <p:txBody>
          <a:bodyPr wrap="square">
            <a:spAutoFit/>
          </a:bodyPr>
          <a:lstStyle/>
          <a:p>
            <a:r>
              <a:rPr lang="en-US" altLang="zh-CN" sz="1800" dirty="0" err="1"/>
              <a:t>CaiT</a:t>
            </a:r>
            <a:r>
              <a:rPr lang="zh-CN" altLang="en-US" sz="1800" dirty="0"/>
              <a:t>模型</a:t>
            </a:r>
          </a:p>
        </p:txBody>
      </p:sp>
      <p:sp>
        <p:nvSpPr>
          <p:cNvPr id="3" name="文本框 2">
            <a:extLst>
              <a:ext uri="{FF2B5EF4-FFF2-40B4-BE49-F238E27FC236}">
                <a16:creationId xmlns:a16="http://schemas.microsoft.com/office/drawing/2014/main" id="{90B19472-2861-4F74-22A9-B081D29C54C8}"/>
              </a:ext>
            </a:extLst>
          </p:cNvPr>
          <p:cNvSpPr txBox="1"/>
          <p:nvPr/>
        </p:nvSpPr>
        <p:spPr>
          <a:xfrm>
            <a:off x="168762" y="1093841"/>
            <a:ext cx="9952893" cy="1200329"/>
          </a:xfrm>
          <a:prstGeom prst="rect">
            <a:avLst/>
          </a:prstGeom>
          <a:noFill/>
        </p:spPr>
        <p:txBody>
          <a:bodyPr wrap="square">
            <a:spAutoFit/>
          </a:bodyPr>
          <a:lstStyle/>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LayerScale</a:t>
            </a:r>
            <a:r>
              <a:rPr lang="zh-CN" altLang="en-US" dirty="0">
                <a:latin typeface="宋体" panose="02010600030101010101" pitchFamily="2" charset="-122"/>
                <a:ea typeface="宋体" panose="02010600030101010101" pitchFamily="2" charset="-122"/>
              </a:rPr>
              <a:t>，改变网络中残差的结构（通过加入一个特别小的、可学习的参数</a:t>
            </a:r>
            <a:r>
              <a:rPr lang="en-US" altLang="zh-CN" dirty="0">
                <a:latin typeface="宋体" panose="02010600030101010101" pitchFamily="2" charset="-122"/>
                <a:ea typeface="宋体" panose="02010600030101010101" pitchFamily="2" charset="-122"/>
              </a:rPr>
              <a:t>λ </a:t>
            </a:r>
            <a:r>
              <a:rPr lang="zh-CN" altLang="en-US" dirty="0">
                <a:latin typeface="宋体" panose="02010600030101010101" pitchFamily="2" charset="-122"/>
                <a:ea typeface="宋体" panose="02010600030101010101" pitchFamily="2" charset="-122"/>
              </a:rPr>
              <a:t>，可以有效降低每层计算后对原信息的变化，从而减缓网络层数变大时发生的过拟合现象）</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、引入</a:t>
            </a:r>
            <a:r>
              <a:rPr lang="en-US" altLang="zh-CN" dirty="0">
                <a:latin typeface="宋体" panose="02010600030101010101" pitchFamily="2" charset="-122"/>
                <a:ea typeface="宋体" panose="02010600030101010101" pitchFamily="2" charset="-122"/>
              </a:rPr>
              <a:t>Class-Attention</a:t>
            </a:r>
            <a:r>
              <a:rPr lang="zh-CN" altLang="en-US" dirty="0">
                <a:latin typeface="宋体" panose="02010600030101010101" pitchFamily="2" charset="-122"/>
                <a:ea typeface="宋体" panose="02010600030101010101" pitchFamily="2" charset="-122"/>
              </a:rPr>
              <a:t>结构，</a:t>
            </a:r>
            <a:r>
              <a:rPr lang="zh-CN" altLang="en-US" b="0" i="0" dirty="0">
                <a:solidFill>
                  <a:srgbClr val="4D4D4D"/>
                </a:solidFill>
                <a:effectLst/>
                <a:latin typeface="-apple-system"/>
              </a:rPr>
              <a:t>将特征学习和类别学习分开，先只对特征进行学习，后对类别特征学习。</a:t>
            </a:r>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F96ADC2E-1206-1A3D-0D1F-03398CF7A67A}"/>
              </a:ext>
            </a:extLst>
          </p:cNvPr>
          <p:cNvPicPr>
            <a:picLocks noChangeAspect="1"/>
          </p:cNvPicPr>
          <p:nvPr/>
        </p:nvPicPr>
        <p:blipFill>
          <a:blip r:embed="rId2"/>
          <a:stretch>
            <a:fillRect/>
          </a:stretch>
        </p:blipFill>
        <p:spPr>
          <a:xfrm>
            <a:off x="2280195" y="2385462"/>
            <a:ext cx="5183535" cy="2087075"/>
          </a:xfrm>
          <a:prstGeom prst="rect">
            <a:avLst/>
          </a:prstGeom>
        </p:spPr>
      </p:pic>
      <p:sp>
        <p:nvSpPr>
          <p:cNvPr id="8" name="文本框 7">
            <a:extLst>
              <a:ext uri="{FF2B5EF4-FFF2-40B4-BE49-F238E27FC236}">
                <a16:creationId xmlns:a16="http://schemas.microsoft.com/office/drawing/2014/main" id="{F770D57E-8977-5917-6D45-2B692EDD9A31}"/>
              </a:ext>
            </a:extLst>
          </p:cNvPr>
          <p:cNvSpPr txBox="1"/>
          <p:nvPr/>
        </p:nvSpPr>
        <p:spPr>
          <a:xfrm>
            <a:off x="2500132" y="4712845"/>
            <a:ext cx="6122322" cy="523220"/>
          </a:xfrm>
          <a:prstGeom prst="rect">
            <a:avLst/>
          </a:prstGeom>
          <a:noFill/>
        </p:spPr>
        <p:txBody>
          <a:bodyPr wrap="square">
            <a:spAutoFit/>
          </a:bodyPr>
          <a:lstStyle/>
          <a:p>
            <a:r>
              <a:rPr lang="zh-CN" altLang="en-US" sz="1400" b="0" i="0" dirty="0">
                <a:effectLst/>
                <a:latin typeface="+mn-ea"/>
              </a:rPr>
              <a:t>图中 </a:t>
            </a:r>
            <a:r>
              <a:rPr lang="en-US" altLang="zh-CN" sz="1400" b="0" i="0" dirty="0">
                <a:effectLst/>
                <a:latin typeface="+mn-ea"/>
              </a:rPr>
              <a:t>FFN </a:t>
            </a:r>
            <a:r>
              <a:rPr lang="zh-CN" altLang="en-US" sz="1400" b="0" i="0" dirty="0">
                <a:effectLst/>
                <a:latin typeface="+mn-ea"/>
              </a:rPr>
              <a:t>代表</a:t>
            </a:r>
            <a:r>
              <a:rPr lang="en-US" altLang="zh-CN" sz="1400" b="0" i="0" dirty="0">
                <a:effectLst/>
                <a:latin typeface="+mn-ea"/>
              </a:rPr>
              <a:t>feed-forward networks</a:t>
            </a:r>
            <a:r>
              <a:rPr lang="zh-CN" altLang="en-US" sz="1400" b="0" i="0" dirty="0">
                <a:effectLst/>
                <a:latin typeface="+mn-ea"/>
              </a:rPr>
              <a:t>； </a:t>
            </a:r>
            <a:r>
              <a:rPr lang="en-US" altLang="zh-CN" sz="1400" b="0" i="0" dirty="0">
                <a:effectLst/>
                <a:latin typeface="+mn-ea"/>
              </a:rPr>
              <a:t>SA</a:t>
            </a:r>
            <a:r>
              <a:rPr lang="zh-CN" altLang="en-US" sz="1400" b="0" i="0" dirty="0">
                <a:effectLst/>
                <a:latin typeface="+mn-ea"/>
              </a:rPr>
              <a:t>代表</a:t>
            </a:r>
            <a:r>
              <a:rPr lang="en-US" altLang="zh-CN" sz="1400" b="0" i="0" dirty="0">
                <a:effectLst/>
                <a:latin typeface="+mn-ea"/>
              </a:rPr>
              <a:t>self- attention</a:t>
            </a:r>
            <a:r>
              <a:rPr lang="zh-CN" altLang="en-US" sz="1400" b="0" i="0" dirty="0">
                <a:effectLst/>
                <a:latin typeface="+mn-ea"/>
              </a:rPr>
              <a:t>； </a:t>
            </a:r>
            <a:r>
              <a:rPr lang="el-GR" altLang="zh-CN" sz="1400" b="0" i="0" dirty="0">
                <a:effectLst/>
                <a:latin typeface="+mn-ea"/>
              </a:rPr>
              <a:t>η </a:t>
            </a:r>
            <a:r>
              <a:rPr lang="zh-CN" altLang="en-US" sz="1400" b="0" i="0" dirty="0">
                <a:effectLst/>
                <a:latin typeface="+mn-ea"/>
              </a:rPr>
              <a:t>代表</a:t>
            </a:r>
            <a:r>
              <a:rPr lang="en-US" altLang="zh-CN" sz="1400" b="0" i="0" u="none" strike="noStrike" dirty="0">
                <a:effectLst/>
                <a:latin typeface="+mn-ea"/>
              </a:rPr>
              <a:t>Layer</a:t>
            </a:r>
            <a:r>
              <a:rPr lang="en-US" altLang="zh-CN" sz="1400" b="0" i="0" dirty="0">
                <a:effectLst/>
                <a:latin typeface="+mn-ea"/>
              </a:rPr>
              <a:t> Normalization; </a:t>
            </a:r>
            <a:r>
              <a:rPr lang="el-GR" altLang="zh-CN" sz="1400" b="0" i="0" dirty="0">
                <a:effectLst/>
                <a:latin typeface="+mn-ea"/>
              </a:rPr>
              <a:t>α</a:t>
            </a:r>
            <a:r>
              <a:rPr lang="zh-CN" altLang="en-US" sz="1400" b="0" i="0" dirty="0">
                <a:effectLst/>
                <a:latin typeface="+mn-ea"/>
              </a:rPr>
              <a:t>代表一个可学习的参数</a:t>
            </a:r>
            <a:endParaRPr lang="zh-CN" altLang="en-US" sz="1400" dirty="0">
              <a:latin typeface="+mn-ea"/>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5BBB5CA6-F180-F405-3F63-C43FFA041EC9}"/>
                  </a:ext>
                </a:extLst>
              </p14:cNvPr>
              <p14:cNvContentPartPr/>
              <p14:nvPr/>
            </p14:nvContentPartPr>
            <p14:xfrm>
              <a:off x="6807240" y="1644480"/>
              <a:ext cx="1155960" cy="38520"/>
            </p14:xfrm>
          </p:contentPart>
        </mc:Choice>
        <mc:Fallback xmlns="">
          <p:pic>
            <p:nvPicPr>
              <p:cNvPr id="2" name="墨迹 1">
                <a:extLst>
                  <a:ext uri="{FF2B5EF4-FFF2-40B4-BE49-F238E27FC236}">
                    <a16:creationId xmlns:a16="http://schemas.microsoft.com/office/drawing/2014/main" id="{5BBB5CA6-F180-F405-3F63-C43FFA041EC9}"/>
                  </a:ext>
                </a:extLst>
              </p:cNvPr>
              <p:cNvPicPr/>
              <p:nvPr/>
            </p:nvPicPr>
            <p:blipFill>
              <a:blip r:embed="rId4"/>
              <a:stretch>
                <a:fillRect/>
              </a:stretch>
            </p:blipFill>
            <p:spPr>
              <a:xfrm>
                <a:off x="6797880" y="1635120"/>
                <a:ext cx="1174680" cy="57240"/>
              </a:xfrm>
              <a:prstGeom prst="rect">
                <a:avLst/>
              </a:prstGeom>
            </p:spPr>
          </p:pic>
        </mc:Fallback>
      </mc:AlternateContent>
    </p:spTree>
    <p:extLst>
      <p:ext uri="{BB962C8B-B14F-4D97-AF65-F5344CB8AC3E}">
        <p14:creationId xmlns:p14="http://schemas.microsoft.com/office/powerpoint/2010/main" val="1921114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2500131" cy="369332"/>
          </a:xfrm>
          <a:prstGeom prst="rect">
            <a:avLst/>
          </a:prstGeom>
          <a:noFill/>
        </p:spPr>
        <p:txBody>
          <a:bodyPr wrap="square">
            <a:spAutoFit/>
          </a:bodyPr>
          <a:lstStyle/>
          <a:p>
            <a:r>
              <a:rPr lang="en-US" altLang="zh-CN" sz="1800" dirty="0" err="1"/>
              <a:t>CaiT</a:t>
            </a:r>
            <a:r>
              <a:rPr lang="zh-CN" altLang="en-US" sz="1800" dirty="0"/>
              <a:t>模型</a:t>
            </a:r>
          </a:p>
        </p:txBody>
      </p:sp>
      <p:pic>
        <p:nvPicPr>
          <p:cNvPr id="10" name="图片 9">
            <a:extLst>
              <a:ext uri="{FF2B5EF4-FFF2-40B4-BE49-F238E27FC236}">
                <a16:creationId xmlns:a16="http://schemas.microsoft.com/office/drawing/2014/main" id="{31159A09-2B97-5F8F-440F-C51CE1227953}"/>
              </a:ext>
            </a:extLst>
          </p:cNvPr>
          <p:cNvPicPr>
            <a:picLocks noChangeAspect="1"/>
          </p:cNvPicPr>
          <p:nvPr/>
        </p:nvPicPr>
        <p:blipFill>
          <a:blip r:embed="rId2"/>
          <a:stretch>
            <a:fillRect/>
          </a:stretch>
        </p:blipFill>
        <p:spPr>
          <a:xfrm>
            <a:off x="283325" y="947490"/>
            <a:ext cx="4294909" cy="3116471"/>
          </a:xfrm>
          <a:prstGeom prst="rect">
            <a:avLst/>
          </a:prstGeom>
        </p:spPr>
      </p:pic>
      <p:sp>
        <p:nvSpPr>
          <p:cNvPr id="12" name="文本框 11">
            <a:extLst>
              <a:ext uri="{FF2B5EF4-FFF2-40B4-BE49-F238E27FC236}">
                <a16:creationId xmlns:a16="http://schemas.microsoft.com/office/drawing/2014/main" id="{522F070B-D94C-6825-C998-DF627D67581B}"/>
              </a:ext>
            </a:extLst>
          </p:cNvPr>
          <p:cNvSpPr txBox="1"/>
          <p:nvPr/>
        </p:nvSpPr>
        <p:spPr>
          <a:xfrm>
            <a:off x="4698080" y="762824"/>
            <a:ext cx="6122322" cy="369332"/>
          </a:xfrm>
          <a:prstGeom prst="rect">
            <a:avLst/>
          </a:prstGeom>
          <a:noFill/>
        </p:spPr>
        <p:txBody>
          <a:bodyPr wrap="square">
            <a:spAutoFit/>
          </a:bodyPr>
          <a:lstStyle/>
          <a:p>
            <a:r>
              <a:rPr lang="en-US" altLang="zh-CN" dirty="0"/>
              <a:t>1</a:t>
            </a:r>
            <a:r>
              <a:rPr lang="zh-CN" altLang="en-US" dirty="0"/>
              <a:t>、为什么</a:t>
            </a:r>
            <a:r>
              <a:rPr lang="en-US" altLang="zh-CN" dirty="0"/>
              <a:t>class token </a:t>
            </a:r>
            <a:r>
              <a:rPr lang="zh-CN" altLang="en-US" dirty="0"/>
              <a:t>放到了网络的后面也可以呢？</a:t>
            </a:r>
            <a:endParaRPr lang="en-US" altLang="zh-CN" dirty="0"/>
          </a:p>
        </p:txBody>
      </p:sp>
      <p:sp>
        <p:nvSpPr>
          <p:cNvPr id="7" name="文本框 6">
            <a:extLst>
              <a:ext uri="{FF2B5EF4-FFF2-40B4-BE49-F238E27FC236}">
                <a16:creationId xmlns:a16="http://schemas.microsoft.com/office/drawing/2014/main" id="{5423987B-245D-E171-1D39-478CE531CC05}"/>
              </a:ext>
            </a:extLst>
          </p:cNvPr>
          <p:cNvSpPr txBox="1"/>
          <p:nvPr/>
        </p:nvSpPr>
        <p:spPr>
          <a:xfrm>
            <a:off x="4690457" y="1277455"/>
            <a:ext cx="6122322" cy="923330"/>
          </a:xfrm>
          <a:prstGeom prst="rect">
            <a:avLst/>
          </a:prstGeom>
          <a:noFill/>
        </p:spPr>
        <p:txBody>
          <a:bodyPr wrap="square">
            <a:spAutoFit/>
          </a:bodyPr>
          <a:lstStyle/>
          <a:p>
            <a:r>
              <a:rPr lang="zh-CN" altLang="en-US" dirty="0"/>
              <a:t>我们知道图片的信息都在</a:t>
            </a:r>
            <a:r>
              <a:rPr lang="en-US" altLang="zh-CN" dirty="0"/>
              <a:t>patch embedding</a:t>
            </a:r>
            <a:r>
              <a:rPr lang="zh-CN" altLang="en-US" dirty="0"/>
              <a:t>里面，所以我们只需要用</a:t>
            </a:r>
            <a:r>
              <a:rPr lang="en-US" altLang="zh-CN" dirty="0"/>
              <a:t>class token</a:t>
            </a:r>
            <a:r>
              <a:rPr lang="zh-CN" altLang="en-US" dirty="0"/>
              <a:t>来抽取</a:t>
            </a:r>
            <a:r>
              <a:rPr lang="en-US" altLang="zh-CN" dirty="0"/>
              <a:t>patch embedding</a:t>
            </a:r>
            <a:r>
              <a:rPr lang="zh-CN" altLang="en-US" dirty="0"/>
              <a:t>中的信息就相当于</a:t>
            </a:r>
            <a:r>
              <a:rPr lang="en-US" altLang="zh-CN" dirty="0"/>
              <a:t>class token</a:t>
            </a:r>
            <a:r>
              <a:rPr lang="zh-CN" altLang="en-US" dirty="0"/>
              <a:t>拥有了图片的信息。</a:t>
            </a:r>
            <a:endParaRPr lang="en-US" altLang="zh-CN" dirty="0"/>
          </a:p>
        </p:txBody>
      </p:sp>
      <p:sp>
        <p:nvSpPr>
          <p:cNvPr id="13" name="文本框 12">
            <a:extLst>
              <a:ext uri="{FF2B5EF4-FFF2-40B4-BE49-F238E27FC236}">
                <a16:creationId xmlns:a16="http://schemas.microsoft.com/office/drawing/2014/main" id="{0B31636A-8324-6648-F092-414B2B1C6B48}"/>
              </a:ext>
            </a:extLst>
          </p:cNvPr>
          <p:cNvSpPr txBox="1"/>
          <p:nvPr/>
        </p:nvSpPr>
        <p:spPr>
          <a:xfrm>
            <a:off x="4698080" y="2623083"/>
            <a:ext cx="6122322" cy="2031325"/>
          </a:xfrm>
          <a:prstGeom prst="rect">
            <a:avLst/>
          </a:prstGeom>
          <a:noFill/>
        </p:spPr>
        <p:txBody>
          <a:bodyPr wrap="square">
            <a:spAutoFit/>
          </a:bodyPr>
          <a:lstStyle/>
          <a:p>
            <a:r>
              <a:rPr lang="en-US" altLang="zh-CN" dirty="0"/>
              <a:t>class token</a:t>
            </a:r>
            <a:r>
              <a:rPr lang="zh-CN" altLang="en-US" dirty="0"/>
              <a:t>若是和</a:t>
            </a:r>
            <a:r>
              <a:rPr lang="en-US" altLang="zh-CN" dirty="0"/>
              <a:t>patch embedding</a:t>
            </a:r>
            <a:r>
              <a:rPr lang="zh-CN" altLang="en-US" dirty="0"/>
              <a:t>同时送入网络，在计算</a:t>
            </a:r>
            <a:r>
              <a:rPr lang="en-US" altLang="zh-CN" dirty="0"/>
              <a:t>attention</a:t>
            </a:r>
            <a:r>
              <a:rPr lang="zh-CN" altLang="en-US" dirty="0"/>
              <a:t>时候，</a:t>
            </a:r>
            <a:r>
              <a:rPr lang="en-US" altLang="zh-CN" dirty="0"/>
              <a:t>class token</a:t>
            </a:r>
            <a:r>
              <a:rPr lang="zh-CN" altLang="en-US" dirty="0"/>
              <a:t>和</a:t>
            </a:r>
            <a:r>
              <a:rPr lang="en-US" altLang="zh-CN" dirty="0"/>
              <a:t>patch embedding</a:t>
            </a:r>
            <a:r>
              <a:rPr lang="zh-CN" altLang="en-US" dirty="0"/>
              <a:t>二者之间就会有信息的相互传递，而然事实上，我们想要的是，用</a:t>
            </a:r>
            <a:r>
              <a:rPr lang="en-US" altLang="zh-CN" dirty="0"/>
              <a:t>class token </a:t>
            </a:r>
            <a:r>
              <a:rPr lang="zh-CN" altLang="en-US" dirty="0"/>
              <a:t>抽取</a:t>
            </a:r>
            <a:r>
              <a:rPr lang="en-US" altLang="zh-CN" dirty="0"/>
              <a:t>patch embedding</a:t>
            </a:r>
            <a:r>
              <a:rPr lang="zh-CN" altLang="en-US" dirty="0"/>
              <a:t>中的信息，而不需要将</a:t>
            </a:r>
            <a:r>
              <a:rPr lang="en-US" altLang="zh-CN" dirty="0"/>
              <a:t>class token </a:t>
            </a:r>
            <a:r>
              <a:rPr lang="zh-CN" altLang="en-US" dirty="0"/>
              <a:t>中的信息传递给</a:t>
            </a:r>
            <a:r>
              <a:rPr lang="en-US" altLang="zh-CN" dirty="0"/>
              <a:t>patch embedding </a:t>
            </a:r>
            <a:r>
              <a:rPr lang="zh-CN" altLang="en-US" dirty="0"/>
              <a:t>。所以将</a:t>
            </a:r>
            <a:r>
              <a:rPr lang="en-US" altLang="zh-CN" dirty="0"/>
              <a:t>class token </a:t>
            </a:r>
            <a:r>
              <a:rPr lang="zh-CN" altLang="en-US" dirty="0"/>
              <a:t>往后放，就使得</a:t>
            </a:r>
            <a:r>
              <a:rPr lang="en-US" altLang="zh-CN" dirty="0"/>
              <a:t>class token</a:t>
            </a:r>
            <a:r>
              <a:rPr lang="zh-CN" altLang="en-US" dirty="0"/>
              <a:t>专注于它的工作，即专注于抽取图片的信息。</a:t>
            </a:r>
          </a:p>
        </p:txBody>
      </p:sp>
      <p:sp>
        <p:nvSpPr>
          <p:cNvPr id="15" name="文本框 14">
            <a:extLst>
              <a:ext uri="{FF2B5EF4-FFF2-40B4-BE49-F238E27FC236}">
                <a16:creationId xmlns:a16="http://schemas.microsoft.com/office/drawing/2014/main" id="{89E3EB2E-A2BB-2269-65B9-72AC80745B78}"/>
              </a:ext>
            </a:extLst>
          </p:cNvPr>
          <p:cNvSpPr txBox="1"/>
          <p:nvPr/>
        </p:nvSpPr>
        <p:spPr>
          <a:xfrm>
            <a:off x="4698080" y="2200785"/>
            <a:ext cx="6122322" cy="369332"/>
          </a:xfrm>
          <a:prstGeom prst="rect">
            <a:avLst/>
          </a:prstGeom>
          <a:noFill/>
        </p:spPr>
        <p:txBody>
          <a:bodyPr wrap="square">
            <a:spAutoFit/>
          </a:bodyPr>
          <a:lstStyle/>
          <a:p>
            <a:r>
              <a:rPr lang="en-US" altLang="zh-CN" dirty="0"/>
              <a:t>2</a:t>
            </a:r>
            <a:r>
              <a:rPr lang="zh-CN" altLang="en-US" dirty="0"/>
              <a:t>、为什么</a:t>
            </a:r>
            <a:r>
              <a:rPr lang="en-US" altLang="zh-CN" dirty="0"/>
              <a:t>class token </a:t>
            </a:r>
            <a:r>
              <a:rPr lang="zh-CN" altLang="en-US" dirty="0"/>
              <a:t>放到了网络的后面效果更好呢？</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08BF66C3-4A36-74E2-BE6B-2F1C3BF97C24}"/>
                  </a:ext>
                </a:extLst>
              </p14:cNvPr>
              <p14:cNvContentPartPr/>
              <p14:nvPr/>
            </p14:nvContentPartPr>
            <p14:xfrm>
              <a:off x="438120" y="1054080"/>
              <a:ext cx="9633240" cy="3385080"/>
            </p14:xfrm>
          </p:contentPart>
        </mc:Choice>
        <mc:Fallback xmlns="">
          <p:pic>
            <p:nvPicPr>
              <p:cNvPr id="2" name="墨迹 1">
                <a:extLst>
                  <a:ext uri="{FF2B5EF4-FFF2-40B4-BE49-F238E27FC236}">
                    <a16:creationId xmlns:a16="http://schemas.microsoft.com/office/drawing/2014/main" id="{08BF66C3-4A36-74E2-BE6B-2F1C3BF97C24}"/>
                  </a:ext>
                </a:extLst>
              </p:cNvPr>
              <p:cNvPicPr/>
              <p:nvPr/>
            </p:nvPicPr>
            <p:blipFill>
              <a:blip r:embed="rId4"/>
              <a:stretch>
                <a:fillRect/>
              </a:stretch>
            </p:blipFill>
            <p:spPr>
              <a:xfrm>
                <a:off x="428760" y="1044720"/>
                <a:ext cx="9651960" cy="3403800"/>
              </a:xfrm>
              <a:prstGeom prst="rect">
                <a:avLst/>
              </a:prstGeom>
            </p:spPr>
          </p:pic>
        </mc:Fallback>
      </mc:AlternateContent>
    </p:spTree>
    <p:extLst>
      <p:ext uri="{BB962C8B-B14F-4D97-AF65-F5344CB8AC3E}">
        <p14:creationId xmlns:p14="http://schemas.microsoft.com/office/powerpoint/2010/main" val="15465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2500131" cy="369332"/>
          </a:xfrm>
          <a:prstGeom prst="rect">
            <a:avLst/>
          </a:prstGeom>
          <a:noFill/>
        </p:spPr>
        <p:txBody>
          <a:bodyPr wrap="square">
            <a:spAutoFit/>
          </a:bodyPr>
          <a:lstStyle/>
          <a:p>
            <a:r>
              <a:rPr lang="en-US" altLang="zh-CN" sz="1800" dirty="0"/>
              <a:t>Token-Token Vit</a:t>
            </a:r>
            <a:r>
              <a:rPr lang="zh-CN" altLang="en-US" sz="1800" dirty="0"/>
              <a:t>模型</a:t>
            </a:r>
          </a:p>
        </p:txBody>
      </p:sp>
      <p:pic>
        <p:nvPicPr>
          <p:cNvPr id="17" name="图片 16">
            <a:extLst>
              <a:ext uri="{FF2B5EF4-FFF2-40B4-BE49-F238E27FC236}">
                <a16:creationId xmlns:a16="http://schemas.microsoft.com/office/drawing/2014/main" id="{71BF726E-8201-4110-5408-ADA3A7355325}"/>
              </a:ext>
            </a:extLst>
          </p:cNvPr>
          <p:cNvPicPr>
            <a:picLocks noChangeAspect="1"/>
          </p:cNvPicPr>
          <p:nvPr/>
        </p:nvPicPr>
        <p:blipFill>
          <a:blip r:embed="rId2"/>
          <a:stretch>
            <a:fillRect/>
          </a:stretch>
        </p:blipFill>
        <p:spPr>
          <a:xfrm>
            <a:off x="1506726" y="1907320"/>
            <a:ext cx="7681698" cy="3587432"/>
          </a:xfrm>
          <a:prstGeom prst="rect">
            <a:avLst/>
          </a:prstGeom>
        </p:spPr>
      </p:pic>
      <p:sp>
        <p:nvSpPr>
          <p:cNvPr id="3" name="文本框 2">
            <a:extLst>
              <a:ext uri="{FF2B5EF4-FFF2-40B4-BE49-F238E27FC236}">
                <a16:creationId xmlns:a16="http://schemas.microsoft.com/office/drawing/2014/main" id="{7CA5FFCE-5E50-8B65-9E2D-BC26D69884EA}"/>
              </a:ext>
            </a:extLst>
          </p:cNvPr>
          <p:cNvSpPr txBox="1"/>
          <p:nvPr/>
        </p:nvSpPr>
        <p:spPr>
          <a:xfrm>
            <a:off x="238285" y="768547"/>
            <a:ext cx="10068087" cy="1138773"/>
          </a:xfrm>
          <a:prstGeom prst="rect">
            <a:avLst/>
          </a:prstGeom>
          <a:noFill/>
        </p:spPr>
        <p:txBody>
          <a:bodyPr wrap="square">
            <a:spAutoFit/>
          </a:bodyPr>
          <a:lstStyle/>
          <a:p>
            <a:pPr algn="l"/>
            <a:r>
              <a:rPr lang="zh-CN" altLang="en-US" dirty="0">
                <a:latin typeface="-apple-system"/>
              </a:rPr>
              <a:t>问题：</a:t>
            </a:r>
            <a:r>
              <a:rPr lang="zh-CN" altLang="en-US" b="0" i="0" dirty="0">
                <a:effectLst/>
                <a:latin typeface="-apple-system"/>
              </a:rPr>
              <a:t> </a:t>
            </a:r>
            <a:endParaRPr lang="en-US" altLang="zh-CN" b="0" i="0" dirty="0">
              <a:effectLst/>
              <a:latin typeface="-apple-system"/>
            </a:endParaRPr>
          </a:p>
          <a:p>
            <a:pPr algn="l"/>
            <a:r>
              <a:rPr lang="en-US" altLang="zh-CN" sz="1600" b="0" i="0" dirty="0">
                <a:effectLst/>
                <a:latin typeface="-apple-system"/>
              </a:rPr>
              <a:t>1. </a:t>
            </a:r>
            <a:r>
              <a:rPr lang="zh-CN" altLang="en-US" sz="1600" b="0" i="0" dirty="0">
                <a:effectLst/>
                <a:latin typeface="-apple-system"/>
              </a:rPr>
              <a:t>输入图像通过硬分割的简单切分未能对相邻像素之间的边缘和线条等重要局部结构进行建模，导致训练样本效率低；</a:t>
            </a:r>
          </a:p>
          <a:p>
            <a:pPr algn="l"/>
            <a:r>
              <a:rPr lang="en-US" altLang="zh-CN" sz="1600" b="0" i="0" dirty="0">
                <a:effectLst/>
                <a:latin typeface="-apple-system"/>
              </a:rPr>
              <a:t>2. </a:t>
            </a:r>
            <a:r>
              <a:rPr lang="en-US" altLang="zh-CN" sz="1600" b="0" i="0" dirty="0" err="1">
                <a:effectLst/>
                <a:latin typeface="-apple-system"/>
              </a:rPr>
              <a:t>ViT</a:t>
            </a:r>
            <a:r>
              <a:rPr lang="zh-CN" altLang="en-US" sz="1600" b="0" i="0" dirty="0">
                <a:effectLst/>
                <a:latin typeface="-apple-system"/>
              </a:rPr>
              <a:t>的冗余</a:t>
            </a:r>
            <a:r>
              <a:rPr lang="zh-CN" altLang="en-US" sz="1600" b="0" i="0" u="none" strike="noStrike" dirty="0">
                <a:effectLst/>
                <a:latin typeface="-apple-system"/>
              </a:rPr>
              <a:t>注意力</a:t>
            </a:r>
            <a:r>
              <a:rPr lang="zh-CN" altLang="en-US" sz="1600" b="0" i="0" dirty="0">
                <a:effectLst/>
                <a:latin typeface="-apple-system"/>
              </a:rPr>
              <a:t>主干设计导致固定计算预算和有限训练样本的特征丰富度有限</a:t>
            </a:r>
            <a:endParaRPr lang="zh-CN" altLang="en-US" b="0" i="0" dirty="0">
              <a:effectLst/>
              <a:latin typeface="-apple-system"/>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D022A23D-E6E4-A66C-6721-97A81A5F9BCE}"/>
                  </a:ext>
                </a:extLst>
              </p14:cNvPr>
              <p14:cNvContentPartPr/>
              <p14:nvPr/>
            </p14:nvContentPartPr>
            <p14:xfrm>
              <a:off x="7524720" y="4603680"/>
              <a:ext cx="775080" cy="51120"/>
            </p14:xfrm>
          </p:contentPart>
        </mc:Choice>
        <mc:Fallback xmlns="">
          <p:pic>
            <p:nvPicPr>
              <p:cNvPr id="2" name="墨迹 1">
                <a:extLst>
                  <a:ext uri="{FF2B5EF4-FFF2-40B4-BE49-F238E27FC236}">
                    <a16:creationId xmlns:a16="http://schemas.microsoft.com/office/drawing/2014/main" id="{D022A23D-E6E4-A66C-6721-97A81A5F9BCE}"/>
                  </a:ext>
                </a:extLst>
              </p:cNvPr>
              <p:cNvPicPr/>
              <p:nvPr/>
            </p:nvPicPr>
            <p:blipFill>
              <a:blip r:embed="rId4"/>
              <a:stretch>
                <a:fillRect/>
              </a:stretch>
            </p:blipFill>
            <p:spPr>
              <a:xfrm>
                <a:off x="7515360" y="4594320"/>
                <a:ext cx="793800" cy="69840"/>
              </a:xfrm>
              <a:prstGeom prst="rect">
                <a:avLst/>
              </a:prstGeom>
            </p:spPr>
          </p:pic>
        </mc:Fallback>
      </mc:AlternateContent>
    </p:spTree>
    <p:extLst>
      <p:ext uri="{BB962C8B-B14F-4D97-AF65-F5344CB8AC3E}">
        <p14:creationId xmlns:p14="http://schemas.microsoft.com/office/powerpoint/2010/main" val="1349787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06056"/>
            <a:ext cx="155100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24098" y="182836"/>
            <a:ext cx="902811" cy="523220"/>
          </a:xfrm>
          <a:prstGeom prst="rect">
            <a:avLst/>
          </a:prstGeom>
          <a:noFill/>
        </p:spPr>
        <p:txBody>
          <a:bodyPr wrap="none" rtlCol="0">
            <a:spAutoFit/>
          </a:bodyPr>
          <a:lstStyle/>
          <a:p>
            <a:r>
              <a:rPr lang="zh-CN" altLang="en-US" sz="2800" dirty="0"/>
              <a:t>原理</a:t>
            </a:r>
          </a:p>
        </p:txBody>
      </p:sp>
      <p:sp>
        <p:nvSpPr>
          <p:cNvPr id="7" name="文本框 6"/>
          <p:cNvSpPr txBox="1"/>
          <p:nvPr/>
        </p:nvSpPr>
        <p:spPr>
          <a:xfrm>
            <a:off x="617309" y="1506974"/>
            <a:ext cx="1564640"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t>给我一个苹果</a:t>
            </a:r>
          </a:p>
        </p:txBody>
      </p:sp>
      <p:sp>
        <p:nvSpPr>
          <p:cNvPr id="8" name="文本框 7"/>
          <p:cNvSpPr txBox="1"/>
          <p:nvPr/>
        </p:nvSpPr>
        <p:spPr>
          <a:xfrm>
            <a:off x="580578" y="2427962"/>
            <a:ext cx="646331" cy="369332"/>
          </a:xfrm>
          <a:prstGeom prst="rect">
            <a:avLst/>
          </a:prstGeom>
          <a:noFill/>
        </p:spPr>
        <p:txBody>
          <a:bodyPr wrap="none" rtlCol="0">
            <a:spAutoFit/>
          </a:bodyPr>
          <a:lstStyle/>
          <a:p>
            <a:r>
              <a:rPr lang="zh-CN" altLang="en-US" dirty="0"/>
              <a:t>分词</a:t>
            </a:r>
          </a:p>
        </p:txBody>
      </p:sp>
      <p:sp>
        <p:nvSpPr>
          <p:cNvPr id="9" name="文本框 8"/>
          <p:cNvSpPr txBox="1"/>
          <p:nvPr/>
        </p:nvSpPr>
        <p:spPr>
          <a:xfrm>
            <a:off x="617309" y="2873494"/>
            <a:ext cx="1871892"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t>给</a:t>
            </a:r>
            <a:r>
              <a:rPr lang="en-US" altLang="zh-CN" dirty="0"/>
              <a:t>/</a:t>
            </a:r>
            <a:r>
              <a:rPr lang="zh-CN" altLang="en-US" dirty="0"/>
              <a:t>我</a:t>
            </a:r>
            <a:r>
              <a:rPr lang="en-US" altLang="zh-CN" dirty="0"/>
              <a:t>/</a:t>
            </a:r>
            <a:r>
              <a:rPr lang="zh-CN" altLang="en-US" dirty="0"/>
              <a:t>一个</a:t>
            </a:r>
            <a:r>
              <a:rPr lang="en-US" altLang="zh-CN" dirty="0"/>
              <a:t>/</a:t>
            </a:r>
            <a:r>
              <a:rPr lang="zh-CN" altLang="en-US" dirty="0"/>
              <a:t>苹果</a:t>
            </a:r>
          </a:p>
        </p:txBody>
      </p:sp>
      <p:sp>
        <p:nvSpPr>
          <p:cNvPr id="10" name="文本框 9"/>
          <p:cNvSpPr txBox="1"/>
          <p:nvPr/>
        </p:nvSpPr>
        <p:spPr>
          <a:xfrm>
            <a:off x="8775789" y="2873494"/>
            <a:ext cx="2034452"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dirty="0"/>
              <a:t>Give/me/an/apple</a:t>
            </a:r>
            <a:endParaRPr lang="zh-CN" altLang="en-US" dirty="0"/>
          </a:p>
        </p:txBody>
      </p:sp>
      <p:sp>
        <p:nvSpPr>
          <p:cNvPr id="11" name="文本框 10"/>
          <p:cNvSpPr txBox="1"/>
          <p:nvPr/>
        </p:nvSpPr>
        <p:spPr>
          <a:xfrm>
            <a:off x="8728637" y="2504162"/>
            <a:ext cx="974947" cy="369332"/>
          </a:xfrm>
          <a:prstGeom prst="rect">
            <a:avLst/>
          </a:prstGeom>
          <a:noFill/>
        </p:spPr>
        <p:txBody>
          <a:bodyPr wrap="none" rtlCol="0">
            <a:spAutoFit/>
          </a:bodyPr>
          <a:lstStyle/>
          <a:p>
            <a:r>
              <a:rPr lang="en-US" altLang="zh-CN" dirty="0"/>
              <a:t>OUTPUT</a:t>
            </a:r>
            <a:endParaRPr lang="zh-CN" altLang="en-US" dirty="0"/>
          </a:p>
        </p:txBody>
      </p:sp>
      <p:sp>
        <p:nvSpPr>
          <p:cNvPr id="12" name="矩形 11"/>
          <p:cNvSpPr/>
          <p:nvPr/>
        </p:nvSpPr>
        <p:spPr>
          <a:xfrm>
            <a:off x="4246880" y="2326640"/>
            <a:ext cx="3058160" cy="1463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Transformer</a:t>
            </a:r>
            <a:r>
              <a:rPr lang="zh-CN" altLang="en-US" dirty="0"/>
              <a:t>模型</a:t>
            </a:r>
          </a:p>
        </p:txBody>
      </p:sp>
      <p:sp>
        <p:nvSpPr>
          <p:cNvPr id="13" name="文本框 12"/>
          <p:cNvSpPr txBox="1"/>
          <p:nvPr/>
        </p:nvSpPr>
        <p:spPr>
          <a:xfrm>
            <a:off x="614858" y="1137641"/>
            <a:ext cx="769763" cy="369332"/>
          </a:xfrm>
          <a:prstGeom prst="rect">
            <a:avLst/>
          </a:prstGeom>
          <a:noFill/>
        </p:spPr>
        <p:txBody>
          <a:bodyPr wrap="none" rtlCol="0">
            <a:spAutoFit/>
          </a:bodyPr>
          <a:lstStyle/>
          <a:p>
            <a:r>
              <a:rPr lang="en-US" altLang="zh-CN" dirty="0"/>
              <a:t>INPUT</a:t>
            </a:r>
            <a:endParaRPr lang="zh-CN" altLang="en-US" dirty="0"/>
          </a:p>
        </p:txBody>
      </p:sp>
      <p:cxnSp>
        <p:nvCxnSpPr>
          <p:cNvPr id="15" name="直接箭头连接符 14"/>
          <p:cNvCxnSpPr>
            <a:stCxn id="7" idx="2"/>
          </p:cNvCxnSpPr>
          <p:nvPr/>
        </p:nvCxnSpPr>
        <p:spPr>
          <a:xfrm flipH="1">
            <a:off x="1384621" y="1876306"/>
            <a:ext cx="15008" cy="99718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直接箭头连接符 15"/>
          <p:cNvCxnSpPr>
            <a:stCxn id="9" idx="3"/>
            <a:endCxn id="12" idx="1"/>
          </p:cNvCxnSpPr>
          <p:nvPr/>
        </p:nvCxnSpPr>
        <p:spPr>
          <a:xfrm>
            <a:off x="2489201" y="3058160"/>
            <a:ext cx="1757679"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直接箭头连接符 16"/>
          <p:cNvCxnSpPr>
            <a:stCxn id="12" idx="3"/>
            <a:endCxn id="10" idx="1"/>
          </p:cNvCxnSpPr>
          <p:nvPr/>
        </p:nvCxnSpPr>
        <p:spPr>
          <a:xfrm>
            <a:off x="7305040" y="3058160"/>
            <a:ext cx="1470749"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矩形 26"/>
          <p:cNvSpPr/>
          <p:nvPr/>
        </p:nvSpPr>
        <p:spPr>
          <a:xfrm>
            <a:off x="4417060" y="2504162"/>
            <a:ext cx="1087120" cy="1127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Encoders</a:t>
            </a:r>
          </a:p>
          <a:p>
            <a:pPr algn="ctr"/>
            <a:r>
              <a:rPr lang="en-US" altLang="zh-CN" dirty="0"/>
              <a:t>(</a:t>
            </a:r>
            <a:r>
              <a:rPr lang="zh-CN" altLang="en-US" dirty="0"/>
              <a:t>编码器</a:t>
            </a:r>
            <a:r>
              <a:rPr lang="en-US" altLang="zh-CN" dirty="0"/>
              <a:t>)</a:t>
            </a:r>
            <a:endParaRPr lang="zh-CN" altLang="en-US" dirty="0"/>
          </a:p>
        </p:txBody>
      </p:sp>
      <p:sp>
        <p:nvSpPr>
          <p:cNvPr id="28" name="矩形 27"/>
          <p:cNvSpPr/>
          <p:nvPr/>
        </p:nvSpPr>
        <p:spPr>
          <a:xfrm>
            <a:off x="6047740" y="2504162"/>
            <a:ext cx="1087120" cy="1127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Decoders</a:t>
            </a:r>
          </a:p>
          <a:p>
            <a:pPr algn="ctr"/>
            <a:r>
              <a:rPr lang="en-US" altLang="zh-CN" dirty="0"/>
              <a:t>(</a:t>
            </a:r>
            <a:r>
              <a:rPr lang="zh-CN" altLang="en-US" dirty="0"/>
              <a:t>解码器</a:t>
            </a:r>
            <a:r>
              <a:rPr lang="en-US" altLang="zh-CN" dirty="0"/>
              <a:t>)</a:t>
            </a:r>
            <a:endParaRPr lang="zh-CN" altLang="en-US" dirty="0"/>
          </a:p>
        </p:txBody>
      </p:sp>
      <p:cxnSp>
        <p:nvCxnSpPr>
          <p:cNvPr id="29" name="直接箭头连接符 28"/>
          <p:cNvCxnSpPr/>
          <p:nvPr/>
        </p:nvCxnSpPr>
        <p:spPr>
          <a:xfrm flipV="1">
            <a:off x="5504180" y="3068042"/>
            <a:ext cx="530860" cy="254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动图封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949" y="3873675"/>
            <a:ext cx="6858000" cy="20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2500131" cy="369332"/>
          </a:xfrm>
          <a:prstGeom prst="rect">
            <a:avLst/>
          </a:prstGeom>
          <a:noFill/>
        </p:spPr>
        <p:txBody>
          <a:bodyPr wrap="square">
            <a:spAutoFit/>
          </a:bodyPr>
          <a:lstStyle/>
          <a:p>
            <a:r>
              <a:rPr lang="en-US" altLang="zh-CN" sz="1800" dirty="0"/>
              <a:t>Token-Token Vit</a:t>
            </a:r>
            <a:r>
              <a:rPr lang="zh-CN" altLang="en-US" sz="1800" dirty="0"/>
              <a:t>模型</a:t>
            </a:r>
          </a:p>
        </p:txBody>
      </p:sp>
      <p:sp>
        <p:nvSpPr>
          <p:cNvPr id="3" name="文本框 2">
            <a:extLst>
              <a:ext uri="{FF2B5EF4-FFF2-40B4-BE49-F238E27FC236}">
                <a16:creationId xmlns:a16="http://schemas.microsoft.com/office/drawing/2014/main" id="{7CA5FFCE-5E50-8B65-9E2D-BC26D69884EA}"/>
              </a:ext>
            </a:extLst>
          </p:cNvPr>
          <p:cNvSpPr txBox="1"/>
          <p:nvPr/>
        </p:nvSpPr>
        <p:spPr>
          <a:xfrm>
            <a:off x="238285" y="768547"/>
            <a:ext cx="10068087" cy="1107996"/>
          </a:xfrm>
          <a:prstGeom prst="rect">
            <a:avLst/>
          </a:prstGeom>
          <a:noFill/>
        </p:spPr>
        <p:txBody>
          <a:bodyPr wrap="square">
            <a:spAutoFit/>
          </a:bodyPr>
          <a:lstStyle/>
          <a:p>
            <a:pPr algn="l"/>
            <a:r>
              <a:rPr lang="zh-CN" altLang="en-US" dirty="0">
                <a:latin typeface="-apple-system"/>
              </a:rPr>
              <a:t>解决方法：</a:t>
            </a:r>
            <a:endParaRPr lang="en-US" altLang="zh-CN" dirty="0">
              <a:latin typeface="-apple-system"/>
            </a:endParaRPr>
          </a:p>
          <a:p>
            <a:pPr algn="l"/>
            <a:r>
              <a:rPr lang="en-US" altLang="zh-CN" sz="1600" b="0" i="0" dirty="0">
                <a:effectLst/>
                <a:latin typeface="-apple-system"/>
              </a:rPr>
              <a:t>1</a:t>
            </a:r>
            <a:r>
              <a:rPr lang="zh-CN" altLang="en-US" sz="1600" b="0" i="0" dirty="0">
                <a:effectLst/>
                <a:latin typeface="-apple-system"/>
              </a:rPr>
              <a:t>、利用渐进式切分代替固定简单切分 ，</a:t>
            </a:r>
            <a:r>
              <a:rPr lang="zh-CN" altLang="en-US" sz="1600" b="0" i="0" dirty="0">
                <a:solidFill>
                  <a:srgbClr val="4D4D4D"/>
                </a:solidFill>
                <a:effectLst/>
                <a:latin typeface="-apple-system"/>
              </a:rPr>
              <a:t>相邻的</a:t>
            </a:r>
            <a:r>
              <a:rPr lang="en-US" altLang="zh-CN" sz="1600" b="0" i="0" dirty="0">
                <a:solidFill>
                  <a:srgbClr val="4D4D4D"/>
                </a:solidFill>
                <a:effectLst/>
                <a:latin typeface="-apple-system"/>
              </a:rPr>
              <a:t>tokens</a:t>
            </a:r>
            <a:r>
              <a:rPr lang="zh-CN" altLang="en-US" sz="1600" b="0" i="0" dirty="0">
                <a:solidFill>
                  <a:srgbClr val="4D4D4D"/>
                </a:solidFill>
                <a:effectLst/>
                <a:latin typeface="-apple-system"/>
              </a:rPr>
              <a:t>聚合到一个</a:t>
            </a:r>
            <a:r>
              <a:rPr lang="en-US" altLang="zh-CN" sz="1600" b="0" i="0" dirty="0">
                <a:solidFill>
                  <a:srgbClr val="4D4D4D"/>
                </a:solidFill>
                <a:effectLst/>
                <a:latin typeface="-apple-system"/>
              </a:rPr>
              <a:t>token</a:t>
            </a:r>
            <a:r>
              <a:rPr lang="zh-CN" altLang="en-US" sz="1600" b="0" i="0" dirty="0">
                <a:solidFill>
                  <a:srgbClr val="4D4D4D"/>
                </a:solidFill>
                <a:effectLst/>
                <a:latin typeface="-apple-system"/>
              </a:rPr>
              <a:t>，即</a:t>
            </a:r>
            <a:r>
              <a:rPr lang="en-US" altLang="zh-CN" sz="1600" b="0" i="0" dirty="0">
                <a:solidFill>
                  <a:srgbClr val="4D4D4D"/>
                </a:solidFill>
                <a:effectLst/>
                <a:latin typeface="-apple-system"/>
              </a:rPr>
              <a:t>tokens to token</a:t>
            </a:r>
            <a:r>
              <a:rPr lang="zh-CN" altLang="en-US" sz="1600" b="0" i="0" dirty="0">
                <a:solidFill>
                  <a:srgbClr val="4D4D4D"/>
                </a:solidFill>
                <a:effectLst/>
                <a:latin typeface="-apple-system"/>
              </a:rPr>
              <a:t>，它可以对周围</a:t>
            </a:r>
            <a:r>
              <a:rPr lang="en-US" altLang="zh-CN" sz="1600" b="0" i="0" dirty="0">
                <a:solidFill>
                  <a:srgbClr val="4D4D4D"/>
                </a:solidFill>
                <a:effectLst/>
                <a:latin typeface="-apple-system"/>
              </a:rPr>
              <a:t>tokens</a:t>
            </a:r>
            <a:r>
              <a:rPr lang="zh-CN" altLang="en-US" sz="1600" b="0" i="0" dirty="0">
                <a:solidFill>
                  <a:srgbClr val="4D4D4D"/>
                </a:solidFill>
                <a:effectLst/>
                <a:latin typeface="-apple-system"/>
              </a:rPr>
              <a:t>的局部结构信息进行建模并减少迭代的</a:t>
            </a:r>
            <a:r>
              <a:rPr lang="en-US" altLang="zh-CN" sz="1600" b="0" i="0" dirty="0">
                <a:solidFill>
                  <a:srgbClr val="4D4D4D"/>
                </a:solidFill>
                <a:effectLst/>
                <a:latin typeface="-apple-system"/>
              </a:rPr>
              <a:t>token</a:t>
            </a:r>
            <a:r>
              <a:rPr lang="zh-CN" altLang="en-US" sz="1600" b="0" i="0" dirty="0">
                <a:solidFill>
                  <a:srgbClr val="4D4D4D"/>
                </a:solidFill>
                <a:effectLst/>
                <a:latin typeface="-apple-system"/>
              </a:rPr>
              <a:t>长度</a:t>
            </a:r>
            <a:endParaRPr lang="en-US" altLang="zh-CN" sz="1600" b="0" i="0" dirty="0">
              <a:solidFill>
                <a:srgbClr val="4D4D4D"/>
              </a:solidFill>
              <a:effectLst/>
              <a:latin typeface="-apple-system"/>
            </a:endParaRPr>
          </a:p>
          <a:p>
            <a:pPr algn="l"/>
            <a:r>
              <a:rPr lang="en-US" altLang="zh-CN" sz="1600" b="0" i="0" dirty="0">
                <a:solidFill>
                  <a:srgbClr val="4D4D4D"/>
                </a:solidFill>
                <a:effectLst/>
                <a:latin typeface="-apple-system"/>
              </a:rPr>
              <a:t>2</a:t>
            </a:r>
            <a:r>
              <a:rPr lang="zh-CN" altLang="en-US" sz="1600" b="0" i="0" dirty="0">
                <a:solidFill>
                  <a:srgbClr val="4D4D4D"/>
                </a:solidFill>
                <a:effectLst/>
                <a:latin typeface="-apple-system"/>
              </a:rPr>
              <a:t>、在</a:t>
            </a:r>
            <a:r>
              <a:rPr lang="en-US" altLang="zh-CN" sz="1600" b="0" i="0" dirty="0" err="1">
                <a:solidFill>
                  <a:srgbClr val="4D4D4D"/>
                </a:solidFill>
                <a:effectLst/>
                <a:latin typeface="-apple-system"/>
              </a:rPr>
              <a:t>ViT</a:t>
            </a:r>
            <a:r>
              <a:rPr lang="en-US" altLang="zh-CN" sz="1600" b="0" i="0" dirty="0">
                <a:solidFill>
                  <a:srgbClr val="4D4D4D"/>
                </a:solidFill>
                <a:effectLst/>
                <a:latin typeface="-apple-system"/>
              </a:rPr>
              <a:t> </a:t>
            </a:r>
            <a:r>
              <a:rPr lang="zh-CN" altLang="en-US" sz="1600" b="0" i="0" dirty="0">
                <a:solidFill>
                  <a:srgbClr val="4D4D4D"/>
                </a:solidFill>
                <a:effectLst/>
                <a:latin typeface="-apple-system"/>
              </a:rPr>
              <a:t>中应用 “ 通道更少但层数更多 ” 的“深窄”架构</a:t>
            </a:r>
            <a:endParaRPr lang="en-US" altLang="zh-CN" sz="1600" b="0" i="0" dirty="0">
              <a:effectLst/>
              <a:latin typeface="-apple-system"/>
            </a:endParaRPr>
          </a:p>
        </p:txBody>
      </p:sp>
      <p:pic>
        <p:nvPicPr>
          <p:cNvPr id="5" name="图片 4">
            <a:extLst>
              <a:ext uri="{FF2B5EF4-FFF2-40B4-BE49-F238E27FC236}">
                <a16:creationId xmlns:a16="http://schemas.microsoft.com/office/drawing/2014/main" id="{5D2BD1A8-89D7-993F-26F5-6AA1A42C6E2D}"/>
              </a:ext>
            </a:extLst>
          </p:cNvPr>
          <p:cNvPicPr>
            <a:picLocks noChangeAspect="1"/>
          </p:cNvPicPr>
          <p:nvPr/>
        </p:nvPicPr>
        <p:blipFill>
          <a:blip r:embed="rId2"/>
          <a:stretch>
            <a:fillRect/>
          </a:stretch>
        </p:blipFill>
        <p:spPr>
          <a:xfrm>
            <a:off x="4376691" y="2139239"/>
            <a:ext cx="7815309" cy="3057952"/>
          </a:xfrm>
          <a:prstGeom prst="rect">
            <a:avLst/>
          </a:prstGeom>
        </p:spPr>
      </p:pic>
      <p:pic>
        <p:nvPicPr>
          <p:cNvPr id="8" name="图片 7">
            <a:extLst>
              <a:ext uri="{FF2B5EF4-FFF2-40B4-BE49-F238E27FC236}">
                <a16:creationId xmlns:a16="http://schemas.microsoft.com/office/drawing/2014/main" id="{B34BB4F6-4779-EBC8-77D2-6BD86A8B7A65}"/>
              </a:ext>
            </a:extLst>
          </p:cNvPr>
          <p:cNvPicPr>
            <a:picLocks noChangeAspect="1"/>
          </p:cNvPicPr>
          <p:nvPr/>
        </p:nvPicPr>
        <p:blipFill>
          <a:blip r:embed="rId3"/>
          <a:stretch>
            <a:fillRect/>
          </a:stretch>
        </p:blipFill>
        <p:spPr>
          <a:xfrm>
            <a:off x="0" y="2295401"/>
            <a:ext cx="4305369" cy="305795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3BBAEF54-45FC-404C-3262-490E6A16BED8}"/>
                  </a:ext>
                </a:extLst>
              </p14:cNvPr>
              <p14:cNvContentPartPr/>
              <p14:nvPr/>
            </p14:nvContentPartPr>
            <p14:xfrm>
              <a:off x="285840" y="1327320"/>
              <a:ext cx="11487240" cy="3562560"/>
            </p14:xfrm>
          </p:contentPart>
        </mc:Choice>
        <mc:Fallback xmlns="">
          <p:pic>
            <p:nvPicPr>
              <p:cNvPr id="2" name="墨迹 1">
                <a:extLst>
                  <a:ext uri="{FF2B5EF4-FFF2-40B4-BE49-F238E27FC236}">
                    <a16:creationId xmlns:a16="http://schemas.microsoft.com/office/drawing/2014/main" id="{3BBAEF54-45FC-404C-3262-490E6A16BED8}"/>
                  </a:ext>
                </a:extLst>
              </p:cNvPr>
              <p:cNvPicPr/>
              <p:nvPr/>
            </p:nvPicPr>
            <p:blipFill>
              <a:blip r:embed="rId5"/>
              <a:stretch>
                <a:fillRect/>
              </a:stretch>
            </p:blipFill>
            <p:spPr>
              <a:xfrm>
                <a:off x="276480" y="1317960"/>
                <a:ext cx="11505960" cy="3581280"/>
              </a:xfrm>
              <a:prstGeom prst="rect">
                <a:avLst/>
              </a:prstGeom>
            </p:spPr>
          </p:pic>
        </mc:Fallback>
      </mc:AlternateContent>
    </p:spTree>
    <p:extLst>
      <p:ext uri="{BB962C8B-B14F-4D97-AF65-F5344CB8AC3E}">
        <p14:creationId xmlns:p14="http://schemas.microsoft.com/office/powerpoint/2010/main" val="3553101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2500131" cy="369332"/>
          </a:xfrm>
          <a:prstGeom prst="rect">
            <a:avLst/>
          </a:prstGeom>
          <a:noFill/>
        </p:spPr>
        <p:txBody>
          <a:bodyPr wrap="square">
            <a:spAutoFit/>
          </a:bodyPr>
          <a:lstStyle/>
          <a:p>
            <a:r>
              <a:rPr lang="en-US" altLang="zh-CN" sz="1800" dirty="0" err="1"/>
              <a:t>CCVit</a:t>
            </a:r>
            <a:r>
              <a:rPr lang="zh-CN" altLang="en-US" sz="1800" dirty="0"/>
              <a:t>模型</a:t>
            </a:r>
          </a:p>
        </p:txBody>
      </p:sp>
      <p:sp>
        <p:nvSpPr>
          <p:cNvPr id="10" name="文本框 9">
            <a:extLst>
              <a:ext uri="{FF2B5EF4-FFF2-40B4-BE49-F238E27FC236}">
                <a16:creationId xmlns:a16="http://schemas.microsoft.com/office/drawing/2014/main" id="{4F62629A-745B-E6D4-5254-0658E03612BE}"/>
              </a:ext>
            </a:extLst>
          </p:cNvPr>
          <p:cNvSpPr txBox="1"/>
          <p:nvPr/>
        </p:nvSpPr>
        <p:spPr>
          <a:xfrm>
            <a:off x="247650" y="879455"/>
            <a:ext cx="11281410" cy="1477328"/>
          </a:xfrm>
          <a:prstGeom prst="rect">
            <a:avLst/>
          </a:prstGeom>
          <a:noFill/>
        </p:spPr>
        <p:txBody>
          <a:bodyPr wrap="square">
            <a:spAutoFit/>
          </a:bodyPr>
          <a:lstStyle/>
          <a:p>
            <a:r>
              <a:rPr lang="zh-CN" altLang="en-US" dirty="0">
                <a:latin typeface="+mn-ea"/>
              </a:rPr>
              <a:t>问题：</a:t>
            </a:r>
            <a:r>
              <a:rPr lang="zh-CN" altLang="en-US" sz="1600" dirty="0">
                <a:latin typeface="+mn-ea"/>
              </a:rPr>
              <a:t>不适应于小数据集</a:t>
            </a:r>
            <a:endParaRPr lang="en-US" altLang="zh-CN" dirty="0">
              <a:latin typeface="+mn-ea"/>
            </a:endParaRPr>
          </a:p>
          <a:p>
            <a:r>
              <a:rPr lang="en-US" altLang="zh-CN" dirty="0">
                <a:latin typeface="+mn-ea"/>
              </a:rPr>
              <a:t>1</a:t>
            </a:r>
            <a:r>
              <a:rPr lang="zh-CN" altLang="en-US" dirty="0">
                <a:latin typeface="+mn-ea"/>
              </a:rPr>
              <a:t>、引入紧凑型卷积转换器(CCT)来提高性能并为输入图像大小提供灵活性，同时也证明这些变体与其他变体相比不太依赖位置嵌入。</a:t>
            </a:r>
            <a:endParaRPr lang="en-US" altLang="zh-CN" dirty="0">
              <a:latin typeface="+mn-ea"/>
            </a:endParaRPr>
          </a:p>
          <a:p>
            <a:r>
              <a:rPr lang="en-US" altLang="zh-CN" dirty="0">
                <a:latin typeface="+mn-ea"/>
              </a:rPr>
              <a:t>2</a:t>
            </a:r>
            <a:r>
              <a:rPr lang="zh-CN" altLang="en-US" dirty="0">
                <a:latin typeface="+mn-ea"/>
              </a:rPr>
              <a:t>、引入了带有新的序列池策略的</a:t>
            </a:r>
            <a:r>
              <a:rPr lang="en-US" altLang="zh-CN" dirty="0">
                <a:latin typeface="+mn-ea"/>
              </a:rPr>
              <a:t>Compact Vision Transformer (CVT)</a:t>
            </a:r>
            <a:r>
              <a:rPr lang="zh-CN" altLang="en-US" dirty="0">
                <a:latin typeface="+mn-ea"/>
              </a:rPr>
              <a:t>，该策略在输出令牌上进行池化并提高了性能。</a:t>
            </a:r>
          </a:p>
        </p:txBody>
      </p:sp>
      <p:pic>
        <p:nvPicPr>
          <p:cNvPr id="14" name="图片 13">
            <a:extLst>
              <a:ext uri="{FF2B5EF4-FFF2-40B4-BE49-F238E27FC236}">
                <a16:creationId xmlns:a16="http://schemas.microsoft.com/office/drawing/2014/main" id="{1048F759-2AD4-8530-1939-2FEA7E390BC5}"/>
              </a:ext>
            </a:extLst>
          </p:cNvPr>
          <p:cNvPicPr>
            <a:picLocks noChangeAspect="1"/>
          </p:cNvPicPr>
          <p:nvPr/>
        </p:nvPicPr>
        <p:blipFill>
          <a:blip r:embed="rId2"/>
          <a:stretch>
            <a:fillRect/>
          </a:stretch>
        </p:blipFill>
        <p:spPr>
          <a:xfrm>
            <a:off x="2190427" y="2870288"/>
            <a:ext cx="5534797" cy="297221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E6E4322-00E5-0B89-6A53-C43CAF9F4212}"/>
                  </a:ext>
                </a:extLst>
              </p14:cNvPr>
              <p14:cNvContentPartPr/>
              <p14:nvPr/>
            </p14:nvContentPartPr>
            <p14:xfrm>
              <a:off x="2222640" y="4006800"/>
              <a:ext cx="5391360" cy="1886400"/>
            </p14:xfrm>
          </p:contentPart>
        </mc:Choice>
        <mc:Fallback xmlns="">
          <p:pic>
            <p:nvPicPr>
              <p:cNvPr id="2" name="墨迹 1">
                <a:extLst>
                  <a:ext uri="{FF2B5EF4-FFF2-40B4-BE49-F238E27FC236}">
                    <a16:creationId xmlns:a16="http://schemas.microsoft.com/office/drawing/2014/main" id="{7E6E4322-00E5-0B89-6A53-C43CAF9F4212}"/>
                  </a:ext>
                </a:extLst>
              </p:cNvPr>
              <p:cNvPicPr/>
              <p:nvPr/>
            </p:nvPicPr>
            <p:blipFill>
              <a:blip r:embed="rId4"/>
              <a:stretch>
                <a:fillRect/>
              </a:stretch>
            </p:blipFill>
            <p:spPr>
              <a:xfrm>
                <a:off x="2213280" y="3997440"/>
                <a:ext cx="5410080" cy="1905120"/>
              </a:xfrm>
              <a:prstGeom prst="rect">
                <a:avLst/>
              </a:prstGeom>
            </p:spPr>
          </p:pic>
        </mc:Fallback>
      </mc:AlternateContent>
    </p:spTree>
    <p:extLst>
      <p:ext uri="{BB962C8B-B14F-4D97-AF65-F5344CB8AC3E}">
        <p14:creationId xmlns:p14="http://schemas.microsoft.com/office/powerpoint/2010/main" val="2217863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F3A5D63-9900-433D-2B87-16360BB60101}"/>
              </a:ext>
            </a:extLst>
          </p:cNvPr>
          <p:cNvPicPr>
            <a:picLocks noChangeAspect="1"/>
          </p:cNvPicPr>
          <p:nvPr/>
        </p:nvPicPr>
        <p:blipFill>
          <a:blip r:embed="rId2"/>
          <a:stretch>
            <a:fillRect/>
          </a:stretch>
        </p:blipFill>
        <p:spPr>
          <a:xfrm>
            <a:off x="5396566" y="1295149"/>
            <a:ext cx="6585290" cy="3795365"/>
          </a:xfrm>
          <a:prstGeom prst="rect">
            <a:avLst/>
          </a:prstGeom>
        </p:spPr>
      </p:pic>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2500131" cy="369332"/>
          </a:xfrm>
          <a:prstGeom prst="rect">
            <a:avLst/>
          </a:prstGeom>
          <a:noFill/>
        </p:spPr>
        <p:txBody>
          <a:bodyPr wrap="square">
            <a:spAutoFit/>
          </a:bodyPr>
          <a:lstStyle/>
          <a:p>
            <a:r>
              <a:rPr lang="en-US" altLang="zh-CN" sz="1800" dirty="0" err="1"/>
              <a:t>CCVit</a:t>
            </a:r>
            <a:r>
              <a:rPr lang="zh-CN" altLang="en-US" sz="1800" dirty="0"/>
              <a:t>模型</a:t>
            </a:r>
          </a:p>
        </p:txBody>
      </p:sp>
      <p:sp>
        <p:nvSpPr>
          <p:cNvPr id="3" name="文本框 2">
            <a:extLst>
              <a:ext uri="{FF2B5EF4-FFF2-40B4-BE49-F238E27FC236}">
                <a16:creationId xmlns:a16="http://schemas.microsoft.com/office/drawing/2014/main" id="{2B144B3A-D239-A106-CFCF-2581A8B660A6}"/>
              </a:ext>
            </a:extLst>
          </p:cNvPr>
          <p:cNvSpPr txBox="1"/>
          <p:nvPr/>
        </p:nvSpPr>
        <p:spPr>
          <a:xfrm>
            <a:off x="80010" y="1022048"/>
            <a:ext cx="6118860" cy="800219"/>
          </a:xfrm>
          <a:prstGeom prst="rect">
            <a:avLst/>
          </a:prstGeom>
          <a:noFill/>
        </p:spPr>
        <p:txBody>
          <a:bodyPr wrap="square">
            <a:spAutoFit/>
          </a:bodyPr>
          <a:lstStyle/>
          <a:p>
            <a:r>
              <a:rPr lang="en-US" altLang="zh-CN" dirty="0"/>
              <a:t>1</a:t>
            </a:r>
            <a:r>
              <a:rPr lang="zh-CN" altLang="en-US" dirty="0"/>
              <a:t>、Convolutional Tokenizer</a:t>
            </a:r>
            <a:r>
              <a:rPr lang="en-US" altLang="zh-CN" dirty="0"/>
              <a:t>(</a:t>
            </a:r>
            <a:r>
              <a:rPr lang="zh-CN" altLang="en-US" dirty="0"/>
              <a:t>卷积分词器</a:t>
            </a:r>
            <a:r>
              <a:rPr lang="en-US" altLang="zh-CN" dirty="0"/>
              <a:t>)</a:t>
            </a:r>
          </a:p>
          <a:p>
            <a:r>
              <a:rPr lang="zh-CN" altLang="en-US" sz="1400" dirty="0"/>
              <a:t>卷积和最大池化操作可以重叠，这可以通过使用归纳偏差来提高性能。这使得模型能够维护局部空间信息。删除位置嵌入的有更大灵活性</a:t>
            </a:r>
          </a:p>
        </p:txBody>
      </p:sp>
      <p:pic>
        <p:nvPicPr>
          <p:cNvPr id="7" name="图片 6">
            <a:extLst>
              <a:ext uri="{FF2B5EF4-FFF2-40B4-BE49-F238E27FC236}">
                <a16:creationId xmlns:a16="http://schemas.microsoft.com/office/drawing/2014/main" id="{59100FC9-3580-D013-D818-3E433B354F85}"/>
              </a:ext>
            </a:extLst>
          </p:cNvPr>
          <p:cNvPicPr>
            <a:picLocks noChangeAspect="1"/>
          </p:cNvPicPr>
          <p:nvPr/>
        </p:nvPicPr>
        <p:blipFill>
          <a:blip r:embed="rId3"/>
          <a:stretch>
            <a:fillRect/>
          </a:stretch>
        </p:blipFill>
        <p:spPr>
          <a:xfrm>
            <a:off x="779445" y="1954157"/>
            <a:ext cx="4617121" cy="678221"/>
          </a:xfrm>
          <a:prstGeom prst="rect">
            <a:avLst/>
          </a:prstGeom>
        </p:spPr>
      </p:pic>
      <p:sp>
        <p:nvSpPr>
          <p:cNvPr id="9" name="文本框 8">
            <a:extLst>
              <a:ext uri="{FF2B5EF4-FFF2-40B4-BE49-F238E27FC236}">
                <a16:creationId xmlns:a16="http://schemas.microsoft.com/office/drawing/2014/main" id="{2A801B50-A179-1EFF-29A1-A8AF0F92AAA8}"/>
              </a:ext>
            </a:extLst>
          </p:cNvPr>
          <p:cNvSpPr txBox="1"/>
          <p:nvPr/>
        </p:nvSpPr>
        <p:spPr>
          <a:xfrm>
            <a:off x="80010" y="3062153"/>
            <a:ext cx="6118860" cy="1077218"/>
          </a:xfrm>
          <a:prstGeom prst="rect">
            <a:avLst/>
          </a:prstGeom>
          <a:noFill/>
        </p:spPr>
        <p:txBody>
          <a:bodyPr wrap="square">
            <a:spAutoFit/>
          </a:bodyPr>
          <a:lstStyle/>
          <a:p>
            <a:r>
              <a:rPr lang="en-US" altLang="zh-CN" dirty="0"/>
              <a:t>2</a:t>
            </a:r>
            <a:r>
              <a:rPr lang="zh-CN" altLang="en-US" dirty="0"/>
              <a:t>、</a:t>
            </a:r>
            <a:r>
              <a:rPr lang="en-US" altLang="zh-CN" dirty="0" err="1"/>
              <a:t>SeqPool</a:t>
            </a:r>
            <a:r>
              <a:rPr lang="en-US" altLang="zh-CN" dirty="0"/>
              <a:t> (</a:t>
            </a:r>
            <a:r>
              <a:rPr lang="zh-CN" altLang="en-US" dirty="0"/>
              <a:t>序列池化</a:t>
            </a:r>
            <a:r>
              <a:rPr lang="en-US" altLang="zh-CN" dirty="0"/>
              <a:t>)</a:t>
            </a:r>
            <a:r>
              <a:rPr lang="zh-CN" altLang="en-US" dirty="0"/>
              <a:t>：</a:t>
            </a:r>
            <a:r>
              <a:rPr lang="zh-CN" altLang="en-US" sz="1400" dirty="0"/>
              <a:t>线性层</a:t>
            </a:r>
            <a:r>
              <a:rPr lang="en-US" altLang="zh-CN" sz="1400" dirty="0"/>
              <a:t>+</a:t>
            </a:r>
            <a:r>
              <a:rPr lang="en-US" altLang="zh-CN" sz="1400" dirty="0" err="1"/>
              <a:t>softmax</a:t>
            </a:r>
            <a:r>
              <a:rPr lang="zh-CN" altLang="en-US" sz="1400" dirty="0"/>
              <a:t>与输入求和</a:t>
            </a:r>
            <a:endParaRPr lang="en-US" altLang="zh-CN" dirty="0"/>
          </a:p>
          <a:p>
            <a:r>
              <a:rPr lang="zh-CN" altLang="en-US" sz="1400" dirty="0"/>
              <a:t>基于注意力的方法，它在Token的输出序列上进行池化</a:t>
            </a:r>
            <a:r>
              <a:rPr lang="zh-CN" altLang="en-US" sz="1800" dirty="0"/>
              <a:t>，</a:t>
            </a:r>
            <a:r>
              <a:rPr lang="zh-CN" altLang="en-US" sz="1400" dirty="0"/>
              <a:t>输出序列包含输入图像不同部分的相关信息，因此保留这些信息可以提高性能，并且与可学习Token相比没有增加额外的参数。</a:t>
            </a:r>
            <a:endParaRPr lang="zh-CN" altLang="en-US" sz="1800" dirty="0"/>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A66771A5-3571-767F-C5B4-ED88F8C37B28}"/>
                  </a:ext>
                </a:extLst>
              </p14:cNvPr>
              <p14:cNvContentPartPr/>
              <p14:nvPr/>
            </p14:nvContentPartPr>
            <p14:xfrm>
              <a:off x="495360" y="1352520"/>
              <a:ext cx="9728640" cy="3791160"/>
            </p14:xfrm>
          </p:contentPart>
        </mc:Choice>
        <mc:Fallback xmlns="">
          <p:pic>
            <p:nvPicPr>
              <p:cNvPr id="2" name="墨迹 1">
                <a:extLst>
                  <a:ext uri="{FF2B5EF4-FFF2-40B4-BE49-F238E27FC236}">
                    <a16:creationId xmlns:a16="http://schemas.microsoft.com/office/drawing/2014/main" id="{A66771A5-3571-767F-C5B4-ED88F8C37B28}"/>
                  </a:ext>
                </a:extLst>
              </p:cNvPr>
              <p:cNvPicPr/>
              <p:nvPr/>
            </p:nvPicPr>
            <p:blipFill>
              <a:blip r:embed="rId5"/>
              <a:stretch>
                <a:fillRect/>
              </a:stretch>
            </p:blipFill>
            <p:spPr>
              <a:xfrm>
                <a:off x="486000" y="1343160"/>
                <a:ext cx="9747360" cy="3809880"/>
              </a:xfrm>
              <a:prstGeom prst="rect">
                <a:avLst/>
              </a:prstGeom>
            </p:spPr>
          </p:pic>
        </mc:Fallback>
      </mc:AlternateContent>
    </p:spTree>
    <p:extLst>
      <p:ext uri="{BB962C8B-B14F-4D97-AF65-F5344CB8AC3E}">
        <p14:creationId xmlns:p14="http://schemas.microsoft.com/office/powerpoint/2010/main" val="1409945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DCC636-846A-BA89-6EA6-954A8E9F657E}"/>
              </a:ext>
            </a:extLst>
          </p:cNvPr>
          <p:cNvPicPr>
            <a:picLocks noChangeAspect="1"/>
          </p:cNvPicPr>
          <p:nvPr/>
        </p:nvPicPr>
        <p:blipFill>
          <a:blip r:embed="rId2"/>
          <a:stretch>
            <a:fillRect/>
          </a:stretch>
        </p:blipFill>
        <p:spPr>
          <a:xfrm>
            <a:off x="0" y="1469855"/>
            <a:ext cx="3888382" cy="4620976"/>
          </a:xfrm>
          <a:prstGeom prst="rect">
            <a:avLst/>
          </a:prstGeom>
        </p:spPr>
      </p:pic>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2500131" cy="369332"/>
          </a:xfrm>
          <a:prstGeom prst="rect">
            <a:avLst/>
          </a:prstGeom>
          <a:noFill/>
        </p:spPr>
        <p:txBody>
          <a:bodyPr wrap="square">
            <a:spAutoFit/>
          </a:bodyPr>
          <a:lstStyle/>
          <a:p>
            <a:r>
              <a:rPr lang="en-US" altLang="zh-CN" sz="1800" dirty="0"/>
              <a:t>Cross Vit</a:t>
            </a:r>
            <a:r>
              <a:rPr lang="zh-CN" altLang="en-US" sz="1800" dirty="0"/>
              <a:t>模型</a:t>
            </a:r>
          </a:p>
        </p:txBody>
      </p:sp>
      <p:sp>
        <p:nvSpPr>
          <p:cNvPr id="10" name="文本框 9">
            <a:extLst>
              <a:ext uri="{FF2B5EF4-FFF2-40B4-BE49-F238E27FC236}">
                <a16:creationId xmlns:a16="http://schemas.microsoft.com/office/drawing/2014/main" id="{4F62629A-745B-E6D4-5254-0658E03612BE}"/>
              </a:ext>
            </a:extLst>
          </p:cNvPr>
          <p:cNvSpPr txBox="1"/>
          <p:nvPr/>
        </p:nvSpPr>
        <p:spPr>
          <a:xfrm>
            <a:off x="247650" y="879455"/>
            <a:ext cx="11281410" cy="646331"/>
          </a:xfrm>
          <a:prstGeom prst="rect">
            <a:avLst/>
          </a:prstGeom>
          <a:noFill/>
        </p:spPr>
        <p:txBody>
          <a:bodyPr wrap="square">
            <a:spAutoFit/>
          </a:bodyPr>
          <a:lstStyle/>
          <a:p>
            <a:r>
              <a:rPr lang="zh-CN" altLang="en-US" dirty="0">
                <a:latin typeface="+mn-ea"/>
              </a:rPr>
              <a:t>是一种新的双分支视觉</a:t>
            </a:r>
            <a:r>
              <a:rPr lang="en-US" altLang="zh-CN" dirty="0" err="1">
                <a:latin typeface="+mn-ea"/>
              </a:rPr>
              <a:t>Tranformer</a:t>
            </a:r>
            <a:r>
              <a:rPr lang="zh-CN" altLang="en-US" dirty="0">
                <a:latin typeface="+mn-ea"/>
              </a:rPr>
              <a:t>，用于提取图像多尺度特征。此外，还包括一种基于交叉注意的</a:t>
            </a:r>
            <a:r>
              <a:rPr lang="en-US" altLang="zh-CN" dirty="0">
                <a:latin typeface="+mn-ea"/>
              </a:rPr>
              <a:t>token</a:t>
            </a:r>
            <a:r>
              <a:rPr lang="zh-CN" altLang="en-US" dirty="0">
                <a:latin typeface="+mn-ea"/>
              </a:rPr>
              <a:t>融合方案，该方案在计算量和内存上都是线性的，可以将不同尺度的特征进行融合。粗细粒度的特征表示。</a:t>
            </a:r>
          </a:p>
        </p:txBody>
      </p:sp>
      <p:pic>
        <p:nvPicPr>
          <p:cNvPr id="7" name="图片 6">
            <a:extLst>
              <a:ext uri="{FF2B5EF4-FFF2-40B4-BE49-F238E27FC236}">
                <a16:creationId xmlns:a16="http://schemas.microsoft.com/office/drawing/2014/main" id="{468BC365-439B-FA74-B45A-B135EC2A67B2}"/>
              </a:ext>
            </a:extLst>
          </p:cNvPr>
          <p:cNvPicPr>
            <a:picLocks noChangeAspect="1"/>
          </p:cNvPicPr>
          <p:nvPr/>
        </p:nvPicPr>
        <p:blipFill>
          <a:blip r:embed="rId3"/>
          <a:stretch>
            <a:fillRect/>
          </a:stretch>
        </p:blipFill>
        <p:spPr>
          <a:xfrm>
            <a:off x="6274627" y="1876415"/>
            <a:ext cx="2868187" cy="3593736"/>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DBC38FC9-C7AC-F11D-8894-96DD997C1265}"/>
                  </a:ext>
                </a:extLst>
              </p14:cNvPr>
              <p14:cNvContentPartPr/>
              <p14:nvPr/>
            </p14:nvContentPartPr>
            <p14:xfrm>
              <a:off x="374760" y="1987560"/>
              <a:ext cx="8604360" cy="4077000"/>
            </p14:xfrm>
          </p:contentPart>
        </mc:Choice>
        <mc:Fallback xmlns="">
          <p:pic>
            <p:nvPicPr>
              <p:cNvPr id="2" name="墨迹 1">
                <a:extLst>
                  <a:ext uri="{FF2B5EF4-FFF2-40B4-BE49-F238E27FC236}">
                    <a16:creationId xmlns:a16="http://schemas.microsoft.com/office/drawing/2014/main" id="{DBC38FC9-C7AC-F11D-8894-96DD997C1265}"/>
                  </a:ext>
                </a:extLst>
              </p:cNvPr>
              <p:cNvPicPr/>
              <p:nvPr/>
            </p:nvPicPr>
            <p:blipFill>
              <a:blip r:embed="rId5"/>
              <a:stretch>
                <a:fillRect/>
              </a:stretch>
            </p:blipFill>
            <p:spPr>
              <a:xfrm>
                <a:off x="365400" y="1978200"/>
                <a:ext cx="8623080" cy="4095720"/>
              </a:xfrm>
              <a:prstGeom prst="rect">
                <a:avLst/>
              </a:prstGeom>
            </p:spPr>
          </p:pic>
        </mc:Fallback>
      </mc:AlternateContent>
    </p:spTree>
    <p:extLst>
      <p:ext uri="{BB962C8B-B14F-4D97-AF65-F5344CB8AC3E}">
        <p14:creationId xmlns:p14="http://schemas.microsoft.com/office/powerpoint/2010/main" val="2895206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sz="1800" dirty="0" err="1"/>
              <a:t>PiT</a:t>
            </a:r>
            <a:r>
              <a:rPr lang="zh-CN" altLang="en-US" sz="1800" dirty="0"/>
              <a:t>模型</a:t>
            </a:r>
            <a:r>
              <a:rPr lang="en-US" altLang="zh-CN" sz="1800" dirty="0"/>
              <a:t>(Pooling-based Vision Transformer)</a:t>
            </a:r>
            <a:endParaRPr lang="zh-CN" altLang="en-US" sz="1800" dirty="0"/>
          </a:p>
        </p:txBody>
      </p:sp>
      <p:sp>
        <p:nvSpPr>
          <p:cNvPr id="10" name="文本框 9">
            <a:extLst>
              <a:ext uri="{FF2B5EF4-FFF2-40B4-BE49-F238E27FC236}">
                <a16:creationId xmlns:a16="http://schemas.microsoft.com/office/drawing/2014/main" id="{4F62629A-745B-E6D4-5254-0658E03612BE}"/>
              </a:ext>
            </a:extLst>
          </p:cNvPr>
          <p:cNvSpPr txBox="1"/>
          <p:nvPr/>
        </p:nvSpPr>
        <p:spPr>
          <a:xfrm>
            <a:off x="247650" y="879455"/>
            <a:ext cx="11281410" cy="369332"/>
          </a:xfrm>
          <a:prstGeom prst="rect">
            <a:avLst/>
          </a:prstGeom>
          <a:noFill/>
        </p:spPr>
        <p:txBody>
          <a:bodyPr wrap="square">
            <a:spAutoFit/>
          </a:bodyPr>
          <a:lstStyle/>
          <a:p>
            <a:r>
              <a:rPr lang="en-US" altLang="zh-CN" dirty="0" err="1">
                <a:latin typeface="+mn-ea"/>
              </a:rPr>
              <a:t>PiT</a:t>
            </a:r>
            <a:r>
              <a:rPr lang="zh-CN" altLang="en-US" dirty="0">
                <a:latin typeface="+mn-ea"/>
              </a:rPr>
              <a:t>是结合了池化层的体系结构。它可以像</a:t>
            </a:r>
            <a:r>
              <a:rPr lang="en-US" altLang="zh-CN" dirty="0" err="1">
                <a:latin typeface="+mn-ea"/>
              </a:rPr>
              <a:t>ResNet</a:t>
            </a:r>
            <a:r>
              <a:rPr lang="zh-CN" altLang="en-US" dirty="0">
                <a:latin typeface="+mn-ea"/>
              </a:rPr>
              <a:t>一样减小</a:t>
            </a:r>
            <a:r>
              <a:rPr lang="en-US" altLang="zh-CN" dirty="0" err="1">
                <a:latin typeface="+mn-ea"/>
              </a:rPr>
              <a:t>ViT</a:t>
            </a:r>
            <a:r>
              <a:rPr lang="zh-CN" altLang="en-US" dirty="0">
                <a:latin typeface="+mn-ea"/>
              </a:rPr>
              <a:t>结构的空间尺寸</a:t>
            </a:r>
          </a:p>
        </p:txBody>
      </p:sp>
      <p:pic>
        <p:nvPicPr>
          <p:cNvPr id="5" name="图片 4">
            <a:extLst>
              <a:ext uri="{FF2B5EF4-FFF2-40B4-BE49-F238E27FC236}">
                <a16:creationId xmlns:a16="http://schemas.microsoft.com/office/drawing/2014/main" id="{A3420AAF-DF41-6846-5FDA-4E798E064DB2}"/>
              </a:ext>
            </a:extLst>
          </p:cNvPr>
          <p:cNvPicPr>
            <a:picLocks noChangeAspect="1"/>
          </p:cNvPicPr>
          <p:nvPr/>
        </p:nvPicPr>
        <p:blipFill>
          <a:blip r:embed="rId2"/>
          <a:stretch>
            <a:fillRect/>
          </a:stretch>
        </p:blipFill>
        <p:spPr>
          <a:xfrm>
            <a:off x="478583" y="1353741"/>
            <a:ext cx="10593278" cy="2600688"/>
          </a:xfrm>
          <a:prstGeom prst="rect">
            <a:avLst/>
          </a:prstGeom>
        </p:spPr>
      </p:pic>
      <p:pic>
        <p:nvPicPr>
          <p:cNvPr id="9" name="图片 8">
            <a:extLst>
              <a:ext uri="{FF2B5EF4-FFF2-40B4-BE49-F238E27FC236}">
                <a16:creationId xmlns:a16="http://schemas.microsoft.com/office/drawing/2014/main" id="{FED49738-52B1-134B-B56D-C032F6C3AFE6}"/>
              </a:ext>
            </a:extLst>
          </p:cNvPr>
          <p:cNvPicPr>
            <a:picLocks noChangeAspect="1"/>
          </p:cNvPicPr>
          <p:nvPr/>
        </p:nvPicPr>
        <p:blipFill>
          <a:blip r:embed="rId3"/>
          <a:stretch>
            <a:fillRect/>
          </a:stretch>
        </p:blipFill>
        <p:spPr>
          <a:xfrm>
            <a:off x="4052676" y="3954429"/>
            <a:ext cx="4086648" cy="234890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E2EBC60D-763D-4836-818E-6444708B0284}"/>
                  </a:ext>
                </a:extLst>
              </p14:cNvPr>
              <p14:cNvContentPartPr/>
              <p14:nvPr/>
            </p14:nvContentPartPr>
            <p14:xfrm>
              <a:off x="4857840" y="1898640"/>
              <a:ext cx="5296320" cy="2083320"/>
            </p14:xfrm>
          </p:contentPart>
        </mc:Choice>
        <mc:Fallback xmlns="">
          <p:pic>
            <p:nvPicPr>
              <p:cNvPr id="2" name="墨迹 1">
                <a:extLst>
                  <a:ext uri="{FF2B5EF4-FFF2-40B4-BE49-F238E27FC236}">
                    <a16:creationId xmlns:a16="http://schemas.microsoft.com/office/drawing/2014/main" id="{E2EBC60D-763D-4836-818E-6444708B0284}"/>
                  </a:ext>
                </a:extLst>
              </p:cNvPr>
              <p:cNvPicPr/>
              <p:nvPr/>
            </p:nvPicPr>
            <p:blipFill>
              <a:blip r:embed="rId5"/>
              <a:stretch>
                <a:fillRect/>
              </a:stretch>
            </p:blipFill>
            <p:spPr>
              <a:xfrm>
                <a:off x="4848480" y="1889280"/>
                <a:ext cx="5315040" cy="2102040"/>
              </a:xfrm>
              <a:prstGeom prst="rect">
                <a:avLst/>
              </a:prstGeom>
            </p:spPr>
          </p:pic>
        </mc:Fallback>
      </mc:AlternateContent>
    </p:spTree>
    <p:extLst>
      <p:ext uri="{BB962C8B-B14F-4D97-AF65-F5344CB8AC3E}">
        <p14:creationId xmlns:p14="http://schemas.microsoft.com/office/powerpoint/2010/main" val="332900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err="1"/>
              <a:t>LeV</a:t>
            </a:r>
            <a:r>
              <a:rPr lang="en-US" altLang="zh-CN" sz="1800" dirty="0" err="1"/>
              <a:t>iT</a:t>
            </a:r>
            <a:r>
              <a:rPr lang="zh-CN" altLang="en-US" sz="1800" dirty="0"/>
              <a:t>模型</a:t>
            </a:r>
          </a:p>
        </p:txBody>
      </p:sp>
      <p:sp>
        <p:nvSpPr>
          <p:cNvPr id="10" name="文本框 9">
            <a:extLst>
              <a:ext uri="{FF2B5EF4-FFF2-40B4-BE49-F238E27FC236}">
                <a16:creationId xmlns:a16="http://schemas.microsoft.com/office/drawing/2014/main" id="{4F62629A-745B-E6D4-5254-0658E03612BE}"/>
              </a:ext>
            </a:extLst>
          </p:cNvPr>
          <p:cNvSpPr txBox="1"/>
          <p:nvPr/>
        </p:nvSpPr>
        <p:spPr>
          <a:xfrm>
            <a:off x="247650" y="879455"/>
            <a:ext cx="7753350" cy="1754326"/>
          </a:xfrm>
          <a:prstGeom prst="rect">
            <a:avLst/>
          </a:prstGeom>
          <a:noFill/>
        </p:spPr>
        <p:txBody>
          <a:bodyPr wrap="square">
            <a:spAutoFit/>
          </a:bodyPr>
          <a:lstStyle/>
          <a:p>
            <a:r>
              <a:rPr lang="en-US" altLang="zh-CN" dirty="0" err="1">
                <a:latin typeface="+mn-ea"/>
              </a:rPr>
              <a:t>LeViT</a:t>
            </a:r>
            <a:endParaRPr lang="en-US" altLang="zh-CN" dirty="0">
              <a:latin typeface="+mn-ea"/>
            </a:endParaRPr>
          </a:p>
          <a:p>
            <a:r>
              <a:rPr lang="zh-CN" altLang="en-US" u="sng" dirty="0">
                <a:latin typeface="+mn-ea"/>
              </a:rPr>
              <a:t>在高速状态下，平衡图像分类方法的精度和效率</a:t>
            </a:r>
            <a:endParaRPr lang="en-US" altLang="zh-CN" dirty="0">
              <a:latin typeface="+mn-ea"/>
            </a:endParaRPr>
          </a:p>
          <a:p>
            <a:r>
              <a:rPr lang="en-US" altLang="zh-CN" dirty="0">
                <a:latin typeface="+mn-ea"/>
              </a:rPr>
              <a:t>1</a:t>
            </a:r>
            <a:r>
              <a:rPr lang="zh-CN" altLang="en-US" dirty="0">
                <a:latin typeface="+mn-ea"/>
              </a:rPr>
              <a:t>、</a:t>
            </a:r>
            <a:r>
              <a:rPr lang="zh-CN" altLang="en-US" b="0" i="0" dirty="0">
                <a:solidFill>
                  <a:srgbClr val="4D4D4D"/>
                </a:solidFill>
                <a:effectLst/>
                <a:latin typeface="-apple-system"/>
              </a:rPr>
              <a:t>使用卷积（</a:t>
            </a:r>
            <a:r>
              <a:rPr lang="en-US" altLang="zh-CN" b="0" i="0" dirty="0" err="1">
                <a:solidFill>
                  <a:srgbClr val="4D4D4D"/>
                </a:solidFill>
                <a:effectLst/>
                <a:latin typeface="-apple-system"/>
              </a:rPr>
              <a:t>ResNet</a:t>
            </a:r>
            <a:r>
              <a:rPr lang="zh-CN" altLang="en-US" b="0" i="0" dirty="0">
                <a:solidFill>
                  <a:srgbClr val="4D4D4D"/>
                </a:solidFill>
                <a:effectLst/>
                <a:latin typeface="-apple-system"/>
              </a:rPr>
              <a:t>的结构），替代了 </a:t>
            </a:r>
            <a:r>
              <a:rPr lang="en-US" altLang="zh-CN" b="0" i="0" dirty="0">
                <a:solidFill>
                  <a:srgbClr val="4D4D4D"/>
                </a:solidFill>
                <a:effectLst/>
                <a:latin typeface="-apple-system"/>
              </a:rPr>
              <a:t>Vision Transformer </a:t>
            </a:r>
            <a:r>
              <a:rPr lang="zh-CN" altLang="en-US" b="0" i="0" dirty="0">
                <a:solidFill>
                  <a:srgbClr val="4D4D4D"/>
                </a:solidFill>
                <a:effectLst/>
                <a:latin typeface="-apple-system"/>
              </a:rPr>
              <a:t>的编码部分</a:t>
            </a:r>
            <a:endParaRPr lang="en-US" altLang="zh-CN" b="0" i="0" dirty="0">
              <a:solidFill>
                <a:srgbClr val="4D4D4D"/>
              </a:solidFill>
              <a:effectLst/>
              <a:latin typeface="-apple-system"/>
            </a:endParaRPr>
          </a:p>
          <a:p>
            <a:r>
              <a:rPr lang="en-US" altLang="zh-CN" dirty="0">
                <a:solidFill>
                  <a:srgbClr val="4D4D4D"/>
                </a:solidFill>
                <a:latin typeface="-apple-system"/>
              </a:rPr>
              <a:t>2</a:t>
            </a:r>
            <a:r>
              <a:rPr lang="zh-CN" altLang="en-US" dirty="0">
                <a:solidFill>
                  <a:srgbClr val="4D4D4D"/>
                </a:solidFill>
                <a:latin typeface="-apple-system"/>
              </a:rPr>
              <a:t>、</a:t>
            </a:r>
            <a:r>
              <a:rPr lang="zh-CN" altLang="en-US" b="0" i="0" dirty="0">
                <a:effectLst/>
                <a:latin typeface="-apple-system"/>
              </a:rPr>
              <a:t>重新设计的 </a:t>
            </a:r>
            <a:r>
              <a:rPr lang="en-US" altLang="zh-CN" b="0" i="0" dirty="0">
                <a:effectLst/>
                <a:latin typeface="-apple-system"/>
              </a:rPr>
              <a:t>Attention-MLP </a:t>
            </a:r>
            <a:r>
              <a:rPr lang="zh-CN" altLang="en-US" b="0" i="0" dirty="0">
                <a:effectLst/>
                <a:latin typeface="-apple-system"/>
              </a:rPr>
              <a:t>模块，可提高给定计算时间的网络容量</a:t>
            </a:r>
          </a:p>
          <a:p>
            <a:r>
              <a:rPr lang="en-US" altLang="zh-CN" dirty="0">
                <a:latin typeface="+mn-ea"/>
              </a:rPr>
              <a:t>3</a:t>
            </a:r>
            <a:r>
              <a:rPr lang="zh-CN" altLang="en-US" dirty="0">
                <a:latin typeface="+mn-ea"/>
              </a:rPr>
              <a:t>、</a:t>
            </a:r>
            <a:r>
              <a:rPr lang="zh-CN" altLang="en-US" b="0" i="0" dirty="0">
                <a:effectLst/>
                <a:latin typeface="-apple-system"/>
              </a:rPr>
              <a:t>一种学习的、每头平移不变的注意力偏差，取代了 </a:t>
            </a:r>
            <a:r>
              <a:rPr lang="en-US" altLang="zh-CN" b="0" i="0" dirty="0" err="1">
                <a:effectLst/>
                <a:latin typeface="-apple-system"/>
              </a:rPr>
              <a:t>ViT</a:t>
            </a:r>
            <a:r>
              <a:rPr lang="en-US" altLang="zh-CN" b="0" i="0" dirty="0">
                <a:effectLst/>
                <a:latin typeface="-apple-system"/>
              </a:rPr>
              <a:t> </a:t>
            </a:r>
            <a:r>
              <a:rPr lang="zh-CN" altLang="en-US" b="0" i="0" dirty="0">
                <a:effectLst/>
                <a:latin typeface="-apple-system"/>
              </a:rPr>
              <a:t>的位置嵌入</a:t>
            </a:r>
            <a:endParaRPr lang="en-US" altLang="zh-CN" b="0" i="0" dirty="0">
              <a:effectLst/>
              <a:latin typeface="-apple-system"/>
            </a:endParaRPr>
          </a:p>
          <a:p>
            <a:r>
              <a:rPr lang="en-US" altLang="zh-CN" dirty="0">
                <a:latin typeface="-apple-system"/>
              </a:rPr>
              <a:t>4</a:t>
            </a:r>
            <a:r>
              <a:rPr lang="zh-CN" altLang="en-US" dirty="0">
                <a:latin typeface="-apple-system"/>
              </a:rPr>
              <a:t>、网络中无</a:t>
            </a:r>
            <a:r>
              <a:rPr lang="en-US" altLang="zh-CN" dirty="0" err="1">
                <a:latin typeface="-apple-system"/>
              </a:rPr>
              <a:t>LN,Liner</a:t>
            </a:r>
            <a:r>
              <a:rPr lang="zh-CN" altLang="en-US" dirty="0">
                <a:latin typeface="-apple-system"/>
              </a:rPr>
              <a:t>。和卷积网络很相似。</a:t>
            </a:r>
            <a:endParaRPr lang="zh-CN" altLang="en-US" dirty="0">
              <a:latin typeface="+mn-ea"/>
            </a:endParaRPr>
          </a:p>
        </p:txBody>
      </p:sp>
      <p:pic>
        <p:nvPicPr>
          <p:cNvPr id="3" name="图片 2">
            <a:extLst>
              <a:ext uri="{FF2B5EF4-FFF2-40B4-BE49-F238E27FC236}">
                <a16:creationId xmlns:a16="http://schemas.microsoft.com/office/drawing/2014/main" id="{9F92ECE1-5FE7-15D2-234E-FF548FDE5368}"/>
              </a:ext>
            </a:extLst>
          </p:cNvPr>
          <p:cNvPicPr>
            <a:picLocks noChangeAspect="1"/>
          </p:cNvPicPr>
          <p:nvPr/>
        </p:nvPicPr>
        <p:blipFill>
          <a:blip r:embed="rId2"/>
          <a:stretch>
            <a:fillRect/>
          </a:stretch>
        </p:blipFill>
        <p:spPr>
          <a:xfrm>
            <a:off x="8650393" y="186267"/>
            <a:ext cx="3029373" cy="605874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955A08A-E0D3-8068-F6FF-65465C6E36CD}"/>
                  </a:ext>
                </a:extLst>
              </p14:cNvPr>
              <p14:cNvContentPartPr/>
              <p14:nvPr/>
            </p14:nvContentPartPr>
            <p14:xfrm>
              <a:off x="469800" y="1936800"/>
              <a:ext cx="9735120" cy="4375440"/>
            </p14:xfrm>
          </p:contentPart>
        </mc:Choice>
        <mc:Fallback xmlns="">
          <p:pic>
            <p:nvPicPr>
              <p:cNvPr id="2" name="墨迹 1">
                <a:extLst>
                  <a:ext uri="{FF2B5EF4-FFF2-40B4-BE49-F238E27FC236}">
                    <a16:creationId xmlns:a16="http://schemas.microsoft.com/office/drawing/2014/main" id="{4955A08A-E0D3-8068-F6FF-65465C6E36CD}"/>
                  </a:ext>
                </a:extLst>
              </p:cNvPr>
              <p:cNvPicPr/>
              <p:nvPr/>
            </p:nvPicPr>
            <p:blipFill>
              <a:blip r:embed="rId4"/>
              <a:stretch>
                <a:fillRect/>
              </a:stretch>
            </p:blipFill>
            <p:spPr>
              <a:xfrm>
                <a:off x="460440" y="1927440"/>
                <a:ext cx="9753840" cy="4394160"/>
              </a:xfrm>
              <a:prstGeom prst="rect">
                <a:avLst/>
              </a:prstGeom>
            </p:spPr>
          </p:pic>
        </mc:Fallback>
      </mc:AlternateContent>
    </p:spTree>
    <p:extLst>
      <p:ext uri="{BB962C8B-B14F-4D97-AF65-F5344CB8AC3E}">
        <p14:creationId xmlns:p14="http://schemas.microsoft.com/office/powerpoint/2010/main" val="268421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sz="1800" dirty="0"/>
              <a:t>CVT</a:t>
            </a:r>
            <a:r>
              <a:rPr lang="zh-CN" altLang="en-US" sz="1800" dirty="0"/>
              <a:t>模型</a:t>
            </a:r>
          </a:p>
        </p:txBody>
      </p:sp>
      <p:pic>
        <p:nvPicPr>
          <p:cNvPr id="5" name="图片 4">
            <a:extLst>
              <a:ext uri="{FF2B5EF4-FFF2-40B4-BE49-F238E27FC236}">
                <a16:creationId xmlns:a16="http://schemas.microsoft.com/office/drawing/2014/main" id="{FB86284F-353D-E4F7-A108-1DAE95D724F0}"/>
              </a:ext>
            </a:extLst>
          </p:cNvPr>
          <p:cNvPicPr>
            <a:picLocks noChangeAspect="1"/>
          </p:cNvPicPr>
          <p:nvPr/>
        </p:nvPicPr>
        <p:blipFill>
          <a:blip r:embed="rId2"/>
          <a:stretch>
            <a:fillRect/>
          </a:stretch>
        </p:blipFill>
        <p:spPr>
          <a:xfrm>
            <a:off x="1250066" y="539461"/>
            <a:ext cx="9129721" cy="3574294"/>
          </a:xfrm>
          <a:prstGeom prst="rect">
            <a:avLst/>
          </a:prstGeom>
        </p:spPr>
      </p:pic>
      <p:sp>
        <p:nvSpPr>
          <p:cNvPr id="8" name="文本框 7">
            <a:extLst>
              <a:ext uri="{FF2B5EF4-FFF2-40B4-BE49-F238E27FC236}">
                <a16:creationId xmlns:a16="http://schemas.microsoft.com/office/drawing/2014/main" id="{902CDCD0-56B1-F34D-5C86-300D3B9056BF}"/>
              </a:ext>
            </a:extLst>
          </p:cNvPr>
          <p:cNvSpPr txBox="1"/>
          <p:nvPr/>
        </p:nvSpPr>
        <p:spPr>
          <a:xfrm>
            <a:off x="168542" y="4415282"/>
            <a:ext cx="11703159" cy="1200329"/>
          </a:xfrm>
          <a:prstGeom prst="rect">
            <a:avLst/>
          </a:prstGeom>
          <a:noFill/>
        </p:spPr>
        <p:txBody>
          <a:bodyPr wrap="square">
            <a:spAutoFit/>
          </a:bodyPr>
          <a:lstStyle/>
          <a:p>
            <a:r>
              <a:rPr lang="zh-CN" altLang="en-US" dirty="0"/>
              <a:t>Convolutional Token Embedding 模块</a:t>
            </a:r>
            <a:endParaRPr lang="en-US" altLang="zh-CN" dirty="0"/>
          </a:p>
          <a:p>
            <a:r>
              <a:rPr lang="zh-CN" altLang="en-US" dirty="0"/>
              <a:t>这个模块的输入是reshap成2D结构的token,主要做的是对这个2D的特征图进行一次卷积操作。卷积的目的在于保证每个阶段都能减小特征图的尺寸，增加特征图通道数，相应的将其reshape成token后，token的数量也会减少，但是token的维度会增加。这使得token能够在越来越大的空间足迹上表示越来越复杂的视觉模式，类似于cnn的特征层。</a:t>
            </a:r>
          </a:p>
        </p:txBody>
      </p:sp>
      <p:sp>
        <p:nvSpPr>
          <p:cNvPr id="11" name="文本框 10">
            <a:extLst>
              <a:ext uri="{FF2B5EF4-FFF2-40B4-BE49-F238E27FC236}">
                <a16:creationId xmlns:a16="http://schemas.microsoft.com/office/drawing/2014/main" id="{EB9667A2-56A4-53CA-2614-B8F8D6038867}"/>
              </a:ext>
            </a:extLst>
          </p:cNvPr>
          <p:cNvSpPr txBox="1"/>
          <p:nvPr/>
        </p:nvSpPr>
        <p:spPr>
          <a:xfrm>
            <a:off x="3012483" y="3244334"/>
            <a:ext cx="6117956" cy="369332"/>
          </a:xfrm>
          <a:prstGeom prst="rect">
            <a:avLst/>
          </a:prstGeom>
          <a:noFill/>
        </p:spPr>
        <p:txBody>
          <a:bodyPr wrap="square">
            <a:spAutoFit/>
          </a:bodyPr>
          <a:lstStyle/>
          <a:p>
            <a:pPr algn="l"/>
            <a:r>
              <a:rPr lang="en-US" altLang="zh-CN" b="1" i="0" dirty="0">
                <a:solidFill>
                  <a:srgbClr val="4F4F4F"/>
                </a:solidFill>
                <a:effectLst/>
                <a:latin typeface="PingFang SC"/>
              </a:rPr>
              <a:t>Convolutional Projection For Attention </a:t>
            </a:r>
            <a:r>
              <a:rPr lang="zh-CN" altLang="en-US" b="1" i="0" dirty="0">
                <a:solidFill>
                  <a:srgbClr val="4F4F4F"/>
                </a:solidFill>
                <a:effectLst/>
                <a:latin typeface="PingFang SC"/>
              </a:rPr>
              <a:t>模块</a:t>
            </a:r>
          </a:p>
        </p:txBody>
      </p:sp>
    </p:spTree>
    <p:extLst>
      <p:ext uri="{BB962C8B-B14F-4D97-AF65-F5344CB8AC3E}">
        <p14:creationId xmlns:p14="http://schemas.microsoft.com/office/powerpoint/2010/main" val="3635438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sz="1800" dirty="0"/>
              <a:t>CVT</a:t>
            </a:r>
            <a:r>
              <a:rPr lang="zh-CN" altLang="en-US" sz="1800" dirty="0"/>
              <a:t>模型</a:t>
            </a:r>
          </a:p>
        </p:txBody>
      </p:sp>
      <p:sp>
        <p:nvSpPr>
          <p:cNvPr id="2" name="文本框 1">
            <a:extLst>
              <a:ext uri="{FF2B5EF4-FFF2-40B4-BE49-F238E27FC236}">
                <a16:creationId xmlns:a16="http://schemas.microsoft.com/office/drawing/2014/main" id="{9DC1E9C0-774B-F222-7599-D60C14BAD221}"/>
              </a:ext>
            </a:extLst>
          </p:cNvPr>
          <p:cNvSpPr txBox="1"/>
          <p:nvPr/>
        </p:nvSpPr>
        <p:spPr>
          <a:xfrm>
            <a:off x="207289" y="4227010"/>
            <a:ext cx="10595029" cy="830997"/>
          </a:xfrm>
          <a:prstGeom prst="rect">
            <a:avLst/>
          </a:prstGeom>
          <a:noFill/>
        </p:spPr>
        <p:txBody>
          <a:bodyPr wrap="square">
            <a:spAutoFit/>
          </a:bodyPr>
          <a:lstStyle/>
          <a:p>
            <a:pPr algn="l"/>
            <a:r>
              <a:rPr lang="en-US" altLang="zh-CN" sz="1600" i="0" dirty="0">
                <a:solidFill>
                  <a:srgbClr val="4F4F4F"/>
                </a:solidFill>
                <a:effectLst/>
                <a:latin typeface="+mn-ea"/>
              </a:rPr>
              <a:t>Convolutional Projection For Attention </a:t>
            </a:r>
            <a:r>
              <a:rPr lang="zh-CN" altLang="en-US" sz="1600" i="0" dirty="0">
                <a:solidFill>
                  <a:srgbClr val="4F4F4F"/>
                </a:solidFill>
                <a:effectLst/>
                <a:latin typeface="PingFang SC"/>
              </a:rPr>
              <a:t>模块：</a:t>
            </a:r>
            <a:endParaRPr lang="en-US" altLang="zh-CN" sz="1600" i="0" dirty="0">
              <a:solidFill>
                <a:srgbClr val="4F4F4F"/>
              </a:solidFill>
              <a:effectLst/>
              <a:latin typeface="PingFang SC"/>
            </a:endParaRPr>
          </a:p>
          <a:p>
            <a:pPr algn="l"/>
            <a:r>
              <a:rPr lang="zh-CN" altLang="en-US" sz="1600" dirty="0">
                <a:solidFill>
                  <a:srgbClr val="4F4F4F"/>
                </a:solidFill>
                <a:latin typeface="PingFang SC"/>
              </a:rPr>
              <a:t>类似于</a:t>
            </a:r>
            <a:r>
              <a:rPr lang="en-US" altLang="zh-CN" sz="1600" b="0" i="0" dirty="0">
                <a:solidFill>
                  <a:srgbClr val="4D4D4D"/>
                </a:solidFill>
                <a:effectLst/>
                <a:latin typeface="+mn-ea"/>
              </a:rPr>
              <a:t>Transformer</a:t>
            </a:r>
            <a:r>
              <a:rPr lang="zh-CN" altLang="en-US" sz="1600" b="0" i="0" dirty="0">
                <a:solidFill>
                  <a:srgbClr val="4D4D4D"/>
                </a:solidFill>
                <a:effectLst/>
                <a:latin typeface="-apple-system"/>
              </a:rPr>
              <a:t>中的堆叠了多个</a:t>
            </a:r>
            <a:r>
              <a:rPr lang="en-US" altLang="zh-CN" sz="1600" b="0" i="0" dirty="0">
                <a:solidFill>
                  <a:srgbClr val="4D4D4D"/>
                </a:solidFill>
                <a:effectLst/>
                <a:latin typeface="-apple-system"/>
              </a:rPr>
              <a:t>block</a:t>
            </a:r>
            <a:r>
              <a:rPr lang="zh-CN" altLang="en-US" sz="1600" b="0" i="0" dirty="0">
                <a:solidFill>
                  <a:srgbClr val="4D4D4D"/>
                </a:solidFill>
                <a:effectLst/>
                <a:latin typeface="-apple-system"/>
              </a:rPr>
              <a:t>模块，每个</a:t>
            </a:r>
            <a:r>
              <a:rPr lang="en-US" altLang="zh-CN" sz="1600" b="0" i="0" dirty="0">
                <a:solidFill>
                  <a:srgbClr val="4D4D4D"/>
                </a:solidFill>
                <a:effectLst/>
                <a:latin typeface="-apple-system"/>
              </a:rPr>
              <a:t>block</a:t>
            </a:r>
            <a:r>
              <a:rPr lang="zh-CN" altLang="en-US" sz="1600" b="0" i="0" dirty="0">
                <a:solidFill>
                  <a:srgbClr val="4D4D4D"/>
                </a:solidFill>
                <a:effectLst/>
                <a:latin typeface="-apple-system"/>
              </a:rPr>
              <a:t>模块则是由</a:t>
            </a:r>
            <a:r>
              <a:rPr lang="en-US" altLang="zh-CN" sz="1600" b="0" i="0" dirty="0" err="1">
                <a:solidFill>
                  <a:srgbClr val="4D4D4D"/>
                </a:solidFill>
                <a:effectLst/>
                <a:latin typeface="-apple-system"/>
              </a:rPr>
              <a:t>self-attention+MLP</a:t>
            </a:r>
            <a:r>
              <a:rPr lang="zh-CN" altLang="en-US" sz="1600" b="0" i="0" dirty="0">
                <a:solidFill>
                  <a:srgbClr val="4D4D4D"/>
                </a:solidFill>
                <a:effectLst/>
                <a:latin typeface="-apple-system"/>
              </a:rPr>
              <a:t>模块构成，通过卷积操作代替原来的线性层计算方法。由原本的线性映射，改为了卷积映射（深度可分离卷积）</a:t>
            </a:r>
            <a:r>
              <a:rPr lang="en-US" altLang="zh-CN" sz="1600" b="0" i="0" dirty="0">
                <a:solidFill>
                  <a:srgbClr val="4D4D4D"/>
                </a:solidFill>
                <a:effectLst/>
                <a:latin typeface="-apple-system"/>
              </a:rPr>
              <a:t>.</a:t>
            </a:r>
            <a:endParaRPr lang="zh-CN" altLang="en-US" sz="1600" i="0" dirty="0">
              <a:solidFill>
                <a:srgbClr val="4F4F4F"/>
              </a:solidFill>
              <a:effectLst/>
              <a:latin typeface="PingFang SC"/>
            </a:endParaRPr>
          </a:p>
        </p:txBody>
      </p:sp>
      <p:pic>
        <p:nvPicPr>
          <p:cNvPr id="7" name="图片 6">
            <a:extLst>
              <a:ext uri="{FF2B5EF4-FFF2-40B4-BE49-F238E27FC236}">
                <a16:creationId xmlns:a16="http://schemas.microsoft.com/office/drawing/2014/main" id="{542219EB-BDE3-F1FB-DCB2-5B5E8FD395A1}"/>
              </a:ext>
            </a:extLst>
          </p:cNvPr>
          <p:cNvPicPr>
            <a:picLocks noChangeAspect="1"/>
          </p:cNvPicPr>
          <p:nvPr/>
        </p:nvPicPr>
        <p:blipFill>
          <a:blip r:embed="rId2"/>
          <a:stretch>
            <a:fillRect/>
          </a:stretch>
        </p:blipFill>
        <p:spPr>
          <a:xfrm>
            <a:off x="474609" y="945454"/>
            <a:ext cx="10793331" cy="2657846"/>
          </a:xfrm>
          <a:prstGeom prst="rect">
            <a:avLst/>
          </a:prstGeom>
        </p:spPr>
      </p:pic>
    </p:spTree>
    <p:extLst>
      <p:ext uri="{BB962C8B-B14F-4D97-AF65-F5344CB8AC3E}">
        <p14:creationId xmlns:p14="http://schemas.microsoft.com/office/powerpoint/2010/main" val="527102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P</a:t>
            </a:r>
            <a:r>
              <a:rPr lang="en-US" altLang="zh-CN" sz="1800" dirty="0"/>
              <a:t>VT</a:t>
            </a:r>
            <a:r>
              <a:rPr lang="zh-CN" altLang="en-US" sz="1800" dirty="0"/>
              <a:t>模型</a:t>
            </a:r>
          </a:p>
        </p:txBody>
      </p:sp>
      <p:sp>
        <p:nvSpPr>
          <p:cNvPr id="5" name="文本框 4">
            <a:extLst>
              <a:ext uri="{FF2B5EF4-FFF2-40B4-BE49-F238E27FC236}">
                <a16:creationId xmlns:a16="http://schemas.microsoft.com/office/drawing/2014/main" id="{C1B19696-C186-BA70-E6BB-839208C5335D}"/>
              </a:ext>
            </a:extLst>
          </p:cNvPr>
          <p:cNvSpPr txBox="1"/>
          <p:nvPr/>
        </p:nvSpPr>
        <p:spPr>
          <a:xfrm>
            <a:off x="159139" y="918775"/>
            <a:ext cx="11319688" cy="1323439"/>
          </a:xfrm>
          <a:prstGeom prst="rect">
            <a:avLst/>
          </a:prstGeom>
          <a:noFill/>
        </p:spPr>
        <p:txBody>
          <a:bodyPr wrap="square">
            <a:spAutoFit/>
          </a:bodyPr>
          <a:lstStyle/>
          <a:p>
            <a:r>
              <a:rPr lang="zh-CN" altLang="en-US" sz="1600" dirty="0">
                <a:latin typeface="+mn-ea"/>
              </a:rPr>
              <a:t>1）ViT仅仅使用低分辨率的输入图像作为input size，并且会带来高额的计算量和显存消耗，PVT不仅可以自己图像的密集区域上进行训练，以获得高分辨率的输出特征图，这对密集视觉任务其实是有帮助的，而且使用了渐进递减的金字塔来减少大尺度的feature map的计算量。</a:t>
            </a:r>
            <a:endParaRPr lang="en-US" altLang="zh-CN" sz="1600" dirty="0">
              <a:latin typeface="+mn-ea"/>
            </a:endParaRPr>
          </a:p>
          <a:p>
            <a:r>
              <a:rPr lang="zh-CN" altLang="en-US" sz="1600" dirty="0">
                <a:latin typeface="+mn-ea"/>
              </a:rPr>
              <a:t>2）PVT联合了CNN和Transformer的优点，在conv-free的前提下可以对各种密集视觉任务的backbone，可以被当做是传统CNN backbone的另一种替代；</a:t>
            </a:r>
          </a:p>
        </p:txBody>
      </p:sp>
      <p:pic>
        <p:nvPicPr>
          <p:cNvPr id="9" name="图片 8">
            <a:extLst>
              <a:ext uri="{FF2B5EF4-FFF2-40B4-BE49-F238E27FC236}">
                <a16:creationId xmlns:a16="http://schemas.microsoft.com/office/drawing/2014/main" id="{A86C0ED3-D564-7037-BDC7-8DB9BB0585BD}"/>
              </a:ext>
            </a:extLst>
          </p:cNvPr>
          <p:cNvPicPr>
            <a:picLocks noChangeAspect="1"/>
          </p:cNvPicPr>
          <p:nvPr/>
        </p:nvPicPr>
        <p:blipFill rotWithShape="1">
          <a:blip r:embed="rId2"/>
          <a:srcRect t="6154"/>
          <a:stretch/>
        </p:blipFill>
        <p:spPr>
          <a:xfrm>
            <a:off x="442549" y="2423604"/>
            <a:ext cx="11164858" cy="2905517"/>
          </a:xfrm>
          <a:prstGeom prst="rect">
            <a:avLst/>
          </a:prstGeom>
        </p:spPr>
      </p:pic>
    </p:spTree>
    <p:extLst>
      <p:ext uri="{BB962C8B-B14F-4D97-AF65-F5344CB8AC3E}">
        <p14:creationId xmlns:p14="http://schemas.microsoft.com/office/powerpoint/2010/main" val="1937278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P</a:t>
            </a:r>
            <a:r>
              <a:rPr lang="en-US" altLang="zh-CN" sz="1800" dirty="0"/>
              <a:t>VT</a:t>
            </a:r>
            <a:r>
              <a:rPr lang="zh-CN" altLang="en-US" sz="1800" dirty="0"/>
              <a:t>模型</a:t>
            </a:r>
          </a:p>
        </p:txBody>
      </p:sp>
      <p:pic>
        <p:nvPicPr>
          <p:cNvPr id="3" name="图片 2">
            <a:extLst>
              <a:ext uri="{FF2B5EF4-FFF2-40B4-BE49-F238E27FC236}">
                <a16:creationId xmlns:a16="http://schemas.microsoft.com/office/drawing/2014/main" id="{D9BA6AD4-6FCB-79A6-D445-19A0B7C6921D}"/>
              </a:ext>
            </a:extLst>
          </p:cNvPr>
          <p:cNvPicPr>
            <a:picLocks noChangeAspect="1"/>
          </p:cNvPicPr>
          <p:nvPr/>
        </p:nvPicPr>
        <p:blipFill>
          <a:blip r:embed="rId2"/>
          <a:stretch>
            <a:fillRect/>
          </a:stretch>
        </p:blipFill>
        <p:spPr>
          <a:xfrm>
            <a:off x="1872967" y="872719"/>
            <a:ext cx="7581751" cy="3597807"/>
          </a:xfrm>
          <a:prstGeom prst="rect">
            <a:avLst/>
          </a:prstGeom>
        </p:spPr>
      </p:pic>
      <p:sp>
        <p:nvSpPr>
          <p:cNvPr id="8" name="文本框 7">
            <a:extLst>
              <a:ext uri="{FF2B5EF4-FFF2-40B4-BE49-F238E27FC236}">
                <a16:creationId xmlns:a16="http://schemas.microsoft.com/office/drawing/2014/main" id="{CBFC54D6-56D1-6446-5D42-F5C8D6F3133F}"/>
              </a:ext>
            </a:extLst>
          </p:cNvPr>
          <p:cNvSpPr txBox="1"/>
          <p:nvPr/>
        </p:nvSpPr>
        <p:spPr>
          <a:xfrm>
            <a:off x="477174" y="4661842"/>
            <a:ext cx="10983898" cy="1323439"/>
          </a:xfrm>
          <a:prstGeom prst="rect">
            <a:avLst/>
          </a:prstGeom>
          <a:noFill/>
        </p:spPr>
        <p:txBody>
          <a:bodyPr wrap="square">
            <a:spAutoFit/>
          </a:bodyPr>
          <a:lstStyle/>
          <a:p>
            <a:r>
              <a:rPr lang="zh-CN" altLang="en-US" sz="1600" dirty="0"/>
              <a:t>1）不再使用固定大小且粗糙的图像patches，而是采用多种尺寸且细粒度的图像patches(e.g. 4x4)作为输入来学习到高分辨率的特征表示，而这对于密集视觉任务是非常重要的；</a:t>
            </a:r>
            <a:endParaRPr lang="en-US" altLang="zh-CN" sz="1600" dirty="0"/>
          </a:p>
          <a:p>
            <a:r>
              <a:rPr lang="zh-CN" altLang="en-US" sz="1600" dirty="0"/>
              <a:t>2）引入一种渐进式递减的金字塔结构，随着网络深度的加深，减少Transformer的序列长度即图像的size是逐渐减小的；</a:t>
            </a:r>
            <a:endParaRPr lang="en-US" altLang="zh-CN" sz="1600" dirty="0"/>
          </a:p>
          <a:p>
            <a:r>
              <a:rPr lang="zh-CN" altLang="en-US" sz="1600" dirty="0"/>
              <a:t>3）采用一种Spatial-Reduction Attention（SRA）layer，用来降低高分辨率feature map做Self-Attention时的高额计算量和显存消耗</a:t>
            </a:r>
          </a:p>
        </p:txBody>
      </p:sp>
    </p:spTree>
    <p:extLst>
      <p:ext uri="{BB962C8B-B14F-4D97-AF65-F5344CB8AC3E}">
        <p14:creationId xmlns:p14="http://schemas.microsoft.com/office/powerpoint/2010/main" val="1875658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469613" y="1124660"/>
            <a:ext cx="6797093" cy="3595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3" name="直接连接符 2"/>
          <p:cNvCxnSpPr/>
          <p:nvPr/>
        </p:nvCxnSpPr>
        <p:spPr>
          <a:xfrm>
            <a:off x="0" y="706056"/>
            <a:ext cx="155100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24098" y="182836"/>
            <a:ext cx="902811" cy="523220"/>
          </a:xfrm>
          <a:prstGeom prst="rect">
            <a:avLst/>
          </a:prstGeom>
          <a:noFill/>
        </p:spPr>
        <p:txBody>
          <a:bodyPr wrap="none" rtlCol="0">
            <a:spAutoFit/>
          </a:bodyPr>
          <a:lstStyle/>
          <a:p>
            <a:r>
              <a:rPr lang="zh-CN" altLang="en-US" sz="2800" dirty="0"/>
              <a:t>原理</a:t>
            </a:r>
          </a:p>
        </p:txBody>
      </p:sp>
      <p:sp>
        <p:nvSpPr>
          <p:cNvPr id="25" name="文本框 24"/>
          <p:cNvSpPr txBox="1"/>
          <p:nvPr/>
        </p:nvSpPr>
        <p:spPr>
          <a:xfrm>
            <a:off x="3446140" y="716331"/>
            <a:ext cx="1726498" cy="369332"/>
          </a:xfrm>
          <a:prstGeom prst="rect">
            <a:avLst/>
          </a:prstGeom>
          <a:noFill/>
        </p:spPr>
        <p:txBody>
          <a:bodyPr wrap="square">
            <a:spAutoFit/>
          </a:bodyPr>
          <a:lstStyle/>
          <a:p>
            <a:r>
              <a:rPr lang="en-US" altLang="zh-CN" dirty="0"/>
              <a:t>Transformer</a:t>
            </a:r>
            <a:endParaRPr lang="zh-CN" altLang="en-US" dirty="0"/>
          </a:p>
        </p:txBody>
      </p:sp>
      <p:grpSp>
        <p:nvGrpSpPr>
          <p:cNvPr id="57" name="组合 56"/>
          <p:cNvGrpSpPr/>
          <p:nvPr/>
        </p:nvGrpSpPr>
        <p:grpSpPr>
          <a:xfrm>
            <a:off x="3708346" y="1230351"/>
            <a:ext cx="5797155" cy="4596687"/>
            <a:chOff x="3708346" y="1230351"/>
            <a:chExt cx="5797155" cy="4596687"/>
          </a:xfrm>
        </p:grpSpPr>
        <p:cxnSp>
          <p:nvCxnSpPr>
            <p:cNvPr id="50" name="直接箭头连接符 49"/>
            <p:cNvCxnSpPr>
              <a:stCxn id="45" idx="2"/>
            </p:cNvCxnSpPr>
            <p:nvPr/>
          </p:nvCxnSpPr>
          <p:spPr>
            <a:xfrm>
              <a:off x="8391755" y="1741709"/>
              <a:ext cx="0" cy="334666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文本框 8"/>
            <p:cNvSpPr txBox="1"/>
            <p:nvPr/>
          </p:nvSpPr>
          <p:spPr>
            <a:xfrm>
              <a:off x="3770061" y="5088374"/>
              <a:ext cx="1871892"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t>给</a:t>
              </a:r>
              <a:r>
                <a:rPr lang="en-US" altLang="zh-CN" dirty="0"/>
                <a:t>/</a:t>
              </a:r>
              <a:r>
                <a:rPr lang="zh-CN" altLang="en-US" dirty="0"/>
                <a:t>我</a:t>
              </a:r>
              <a:r>
                <a:rPr lang="en-US" altLang="zh-CN" dirty="0"/>
                <a:t>/</a:t>
              </a:r>
              <a:r>
                <a:rPr lang="zh-CN" altLang="en-US" dirty="0"/>
                <a:t>一个</a:t>
              </a:r>
              <a:r>
                <a:rPr lang="en-US" altLang="zh-CN" dirty="0"/>
                <a:t>/</a:t>
              </a:r>
              <a:r>
                <a:rPr lang="zh-CN" altLang="en-US" dirty="0"/>
                <a:t>苹果</a:t>
              </a:r>
            </a:p>
          </p:txBody>
        </p:sp>
        <p:sp>
          <p:nvSpPr>
            <p:cNvPr id="10" name="文本框 9"/>
            <p:cNvSpPr txBox="1"/>
            <p:nvPr/>
          </p:nvSpPr>
          <p:spPr>
            <a:xfrm>
              <a:off x="7471049" y="5088374"/>
              <a:ext cx="2034452"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dirty="0"/>
                <a:t>Give/me/an/apple</a:t>
              </a:r>
              <a:endParaRPr lang="zh-CN" altLang="en-US" dirty="0"/>
            </a:p>
          </p:txBody>
        </p:sp>
        <p:sp>
          <p:nvSpPr>
            <p:cNvPr id="11" name="文本框 10"/>
            <p:cNvSpPr txBox="1"/>
            <p:nvPr/>
          </p:nvSpPr>
          <p:spPr>
            <a:xfrm>
              <a:off x="7487928" y="5442983"/>
              <a:ext cx="974947" cy="369332"/>
            </a:xfrm>
            <a:prstGeom prst="rect">
              <a:avLst/>
            </a:prstGeom>
            <a:noFill/>
          </p:spPr>
          <p:txBody>
            <a:bodyPr wrap="none" rtlCol="0">
              <a:spAutoFit/>
            </a:bodyPr>
            <a:lstStyle/>
            <a:p>
              <a:r>
                <a:rPr lang="en-US" altLang="zh-CN" dirty="0"/>
                <a:t>OUTPUT</a:t>
              </a:r>
              <a:endParaRPr lang="zh-CN" altLang="en-US" dirty="0"/>
            </a:p>
          </p:txBody>
        </p:sp>
        <p:sp>
          <p:nvSpPr>
            <p:cNvPr id="13" name="文本框 12"/>
            <p:cNvSpPr txBox="1"/>
            <p:nvPr/>
          </p:nvSpPr>
          <p:spPr>
            <a:xfrm>
              <a:off x="3708346" y="5457706"/>
              <a:ext cx="769763" cy="369332"/>
            </a:xfrm>
            <a:prstGeom prst="rect">
              <a:avLst/>
            </a:prstGeom>
            <a:noFill/>
          </p:spPr>
          <p:txBody>
            <a:bodyPr wrap="none" rtlCol="0">
              <a:spAutoFit/>
            </a:bodyPr>
            <a:lstStyle/>
            <a:p>
              <a:r>
                <a:rPr lang="en-US" altLang="zh-CN" dirty="0"/>
                <a:t>INPUT</a:t>
              </a:r>
              <a:endParaRPr lang="zh-CN" altLang="en-US" dirty="0"/>
            </a:p>
          </p:txBody>
        </p:sp>
        <p:cxnSp>
          <p:nvCxnSpPr>
            <p:cNvPr id="16" name="直接箭头连接符 15"/>
            <p:cNvCxnSpPr>
              <a:stCxn id="9" idx="0"/>
              <a:endCxn id="42" idx="2"/>
            </p:cNvCxnSpPr>
            <p:nvPr/>
          </p:nvCxnSpPr>
          <p:spPr>
            <a:xfrm flipV="1">
              <a:off x="4706007" y="1741709"/>
              <a:ext cx="0" cy="334666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矩形 26"/>
            <p:cNvSpPr/>
            <p:nvPr/>
          </p:nvSpPr>
          <p:spPr>
            <a:xfrm>
              <a:off x="4162447" y="3879078"/>
              <a:ext cx="1087120" cy="511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Encoders</a:t>
              </a:r>
              <a:endParaRPr lang="zh-CN" altLang="en-US" dirty="0"/>
            </a:p>
          </p:txBody>
        </p:sp>
        <p:sp>
          <p:nvSpPr>
            <p:cNvPr id="39" name="矩形 38"/>
            <p:cNvSpPr/>
            <p:nvPr/>
          </p:nvSpPr>
          <p:spPr>
            <a:xfrm>
              <a:off x="4162447" y="3217725"/>
              <a:ext cx="1087120" cy="511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Encoders</a:t>
              </a:r>
              <a:endParaRPr lang="zh-CN" altLang="en-US" dirty="0"/>
            </a:p>
          </p:txBody>
        </p:sp>
        <p:sp>
          <p:nvSpPr>
            <p:cNvPr id="40" name="矩形 39"/>
            <p:cNvSpPr/>
            <p:nvPr/>
          </p:nvSpPr>
          <p:spPr>
            <a:xfrm>
              <a:off x="4162447" y="2555267"/>
              <a:ext cx="1087120" cy="511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Encoders</a:t>
              </a:r>
              <a:endParaRPr lang="zh-CN" altLang="en-US" dirty="0"/>
            </a:p>
          </p:txBody>
        </p:sp>
        <p:sp>
          <p:nvSpPr>
            <p:cNvPr id="42" name="矩形 41"/>
            <p:cNvSpPr/>
            <p:nvPr/>
          </p:nvSpPr>
          <p:spPr>
            <a:xfrm>
              <a:off x="4162447" y="1230351"/>
              <a:ext cx="1087120" cy="511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Encoders</a:t>
              </a:r>
              <a:endParaRPr lang="zh-CN" altLang="en-US" dirty="0"/>
            </a:p>
          </p:txBody>
        </p:sp>
        <p:sp>
          <p:nvSpPr>
            <p:cNvPr id="43" name="矩形 42"/>
            <p:cNvSpPr/>
            <p:nvPr/>
          </p:nvSpPr>
          <p:spPr>
            <a:xfrm>
              <a:off x="4162447" y="1892809"/>
              <a:ext cx="1087120" cy="511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Encoders</a:t>
              </a:r>
              <a:endParaRPr lang="zh-CN" altLang="en-US" dirty="0"/>
            </a:p>
          </p:txBody>
        </p:sp>
        <p:sp>
          <p:nvSpPr>
            <p:cNvPr id="45" name="矩形 44"/>
            <p:cNvSpPr/>
            <p:nvPr/>
          </p:nvSpPr>
          <p:spPr>
            <a:xfrm>
              <a:off x="7848195" y="1230351"/>
              <a:ext cx="1087120" cy="511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Decoders</a:t>
              </a:r>
              <a:endParaRPr lang="zh-CN" altLang="en-US" dirty="0"/>
            </a:p>
          </p:txBody>
        </p:sp>
        <p:sp>
          <p:nvSpPr>
            <p:cNvPr id="46" name="矩形 45"/>
            <p:cNvSpPr/>
            <p:nvPr/>
          </p:nvSpPr>
          <p:spPr>
            <a:xfrm>
              <a:off x="7848195" y="1892256"/>
              <a:ext cx="1087120" cy="511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Decoders</a:t>
              </a:r>
              <a:endParaRPr lang="zh-CN" altLang="en-US" dirty="0"/>
            </a:p>
          </p:txBody>
        </p:sp>
        <p:sp>
          <p:nvSpPr>
            <p:cNvPr id="47" name="矩形 46"/>
            <p:cNvSpPr/>
            <p:nvPr/>
          </p:nvSpPr>
          <p:spPr>
            <a:xfrm>
              <a:off x="7848195" y="2554161"/>
              <a:ext cx="1087120" cy="511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Decoders</a:t>
              </a:r>
              <a:endParaRPr lang="zh-CN" altLang="en-US" dirty="0"/>
            </a:p>
          </p:txBody>
        </p:sp>
        <p:sp>
          <p:nvSpPr>
            <p:cNvPr id="48" name="矩形 47"/>
            <p:cNvSpPr/>
            <p:nvPr/>
          </p:nvSpPr>
          <p:spPr>
            <a:xfrm>
              <a:off x="7848195" y="3879078"/>
              <a:ext cx="1087120" cy="511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Decoders</a:t>
              </a:r>
              <a:endParaRPr lang="zh-CN" altLang="en-US" dirty="0"/>
            </a:p>
          </p:txBody>
        </p:sp>
        <p:sp>
          <p:nvSpPr>
            <p:cNvPr id="49" name="矩形 48"/>
            <p:cNvSpPr/>
            <p:nvPr/>
          </p:nvSpPr>
          <p:spPr>
            <a:xfrm>
              <a:off x="7848195" y="3216066"/>
              <a:ext cx="1087120" cy="511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Decoders</a:t>
              </a:r>
              <a:endParaRPr lang="zh-CN" altLang="en-US" dirty="0"/>
            </a:p>
          </p:txBody>
        </p:sp>
      </p:grpSp>
      <p:cxnSp>
        <p:nvCxnSpPr>
          <p:cNvPr id="59" name="直接箭头连接符 58"/>
          <p:cNvCxnSpPr>
            <a:stCxn id="42" idx="3"/>
          </p:cNvCxnSpPr>
          <p:nvPr/>
        </p:nvCxnSpPr>
        <p:spPr>
          <a:xfrm>
            <a:off x="5249567" y="1486030"/>
            <a:ext cx="2598628" cy="26487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直接箭头连接符 61"/>
          <p:cNvCxnSpPr/>
          <p:nvPr/>
        </p:nvCxnSpPr>
        <p:spPr>
          <a:xfrm>
            <a:off x="5249567" y="1486030"/>
            <a:ext cx="2598628" cy="206369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直接箭头连接符 64"/>
          <p:cNvCxnSpPr>
            <a:stCxn id="42" idx="3"/>
            <a:endCxn id="47" idx="1"/>
          </p:cNvCxnSpPr>
          <p:nvPr/>
        </p:nvCxnSpPr>
        <p:spPr>
          <a:xfrm>
            <a:off x="5249567" y="1486030"/>
            <a:ext cx="2598628" cy="132381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直接箭头连接符 67"/>
          <p:cNvCxnSpPr>
            <a:stCxn id="42" idx="3"/>
            <a:endCxn id="46" idx="1"/>
          </p:cNvCxnSpPr>
          <p:nvPr/>
        </p:nvCxnSpPr>
        <p:spPr>
          <a:xfrm>
            <a:off x="5249567" y="1486030"/>
            <a:ext cx="2598628" cy="66190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直接箭头连接符 70"/>
          <p:cNvCxnSpPr>
            <a:endCxn id="45" idx="1"/>
          </p:cNvCxnSpPr>
          <p:nvPr/>
        </p:nvCxnSpPr>
        <p:spPr>
          <a:xfrm>
            <a:off x="5249567" y="1484371"/>
            <a:ext cx="2598628" cy="165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P</a:t>
            </a:r>
            <a:r>
              <a:rPr lang="en-US" altLang="zh-CN" sz="1800" dirty="0"/>
              <a:t>VT</a:t>
            </a:r>
            <a:r>
              <a:rPr lang="zh-CN" altLang="en-US" sz="1800" dirty="0"/>
              <a:t>模型</a:t>
            </a:r>
          </a:p>
        </p:txBody>
      </p:sp>
      <p:pic>
        <p:nvPicPr>
          <p:cNvPr id="11" name="图片 10">
            <a:extLst>
              <a:ext uri="{FF2B5EF4-FFF2-40B4-BE49-F238E27FC236}">
                <a16:creationId xmlns:a16="http://schemas.microsoft.com/office/drawing/2014/main" id="{EB850C4F-5E19-424E-914E-3E04698CF59B}"/>
              </a:ext>
            </a:extLst>
          </p:cNvPr>
          <p:cNvPicPr>
            <a:picLocks noChangeAspect="1"/>
          </p:cNvPicPr>
          <p:nvPr/>
        </p:nvPicPr>
        <p:blipFill>
          <a:blip r:embed="rId2"/>
          <a:stretch>
            <a:fillRect/>
          </a:stretch>
        </p:blipFill>
        <p:spPr>
          <a:xfrm>
            <a:off x="2729460" y="984766"/>
            <a:ext cx="5401429" cy="2648320"/>
          </a:xfrm>
          <a:prstGeom prst="rect">
            <a:avLst/>
          </a:prstGeom>
        </p:spPr>
      </p:pic>
      <p:sp>
        <p:nvSpPr>
          <p:cNvPr id="5" name="文本框 4">
            <a:extLst>
              <a:ext uri="{FF2B5EF4-FFF2-40B4-BE49-F238E27FC236}">
                <a16:creationId xmlns:a16="http://schemas.microsoft.com/office/drawing/2014/main" id="{69151DC1-0F3E-2288-17A5-B1F57F360665}"/>
              </a:ext>
            </a:extLst>
          </p:cNvPr>
          <p:cNvSpPr txBox="1"/>
          <p:nvPr/>
        </p:nvSpPr>
        <p:spPr>
          <a:xfrm>
            <a:off x="574882" y="3965137"/>
            <a:ext cx="10584349" cy="1477328"/>
          </a:xfrm>
          <a:prstGeom prst="rect">
            <a:avLst/>
          </a:prstGeom>
          <a:noFill/>
        </p:spPr>
        <p:txBody>
          <a:bodyPr wrap="square">
            <a:spAutoFit/>
          </a:bodyPr>
          <a:lstStyle/>
          <a:p>
            <a:r>
              <a:rPr lang="zh-CN" altLang="en-US" dirty="0"/>
              <a:t>与传统的Encoder类似，包括Self-Attention和MLP两部分。由于PVT需要处理高分辨率的feature maps，作者在做Self-Attention之前引入了一个spatial-reduction attention layer用来降低feature map的尺寸，以达到降低计算量的目的。类似MHA，SRA也会接受Query，Key以及Value作为输入，但不同的是K和V的spatial scale在进行attention之前会进行减少（注意，</a:t>
            </a:r>
            <a:r>
              <a:rPr lang="zh-CN" altLang="en-US" dirty="0">
                <a:solidFill>
                  <a:srgbClr val="FF0000"/>
                </a:solidFill>
              </a:rPr>
              <a:t>这里的spatial scale不是降低embedding的维度，而是减少序列长度或者说是feature map的尺寸</a:t>
            </a:r>
            <a:r>
              <a:rPr lang="en-US" altLang="zh-CN" dirty="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3404882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Twins-</a:t>
            </a:r>
            <a:r>
              <a:rPr lang="en-US" altLang="zh-CN" sz="1800" dirty="0"/>
              <a:t>VT</a:t>
            </a:r>
            <a:r>
              <a:rPr lang="zh-CN" altLang="en-US" sz="1800" dirty="0"/>
              <a:t>模型</a:t>
            </a:r>
          </a:p>
        </p:txBody>
      </p:sp>
      <p:sp>
        <p:nvSpPr>
          <p:cNvPr id="5" name="文本框 4">
            <a:extLst>
              <a:ext uri="{FF2B5EF4-FFF2-40B4-BE49-F238E27FC236}">
                <a16:creationId xmlns:a16="http://schemas.microsoft.com/office/drawing/2014/main" id="{844C0751-1B7D-8FC3-1077-35DCA2114D3D}"/>
              </a:ext>
            </a:extLst>
          </p:cNvPr>
          <p:cNvSpPr txBox="1"/>
          <p:nvPr/>
        </p:nvSpPr>
        <p:spPr>
          <a:xfrm>
            <a:off x="225048" y="896474"/>
            <a:ext cx="11741904" cy="738664"/>
          </a:xfrm>
          <a:prstGeom prst="rect">
            <a:avLst/>
          </a:prstGeom>
          <a:noFill/>
        </p:spPr>
        <p:txBody>
          <a:bodyPr wrap="square">
            <a:spAutoFit/>
          </a:bodyPr>
          <a:lstStyle/>
          <a:p>
            <a:r>
              <a:rPr lang="zh-CN" altLang="en-US" sz="1400" dirty="0"/>
              <a:t>相比 CNN 而言，Transformer 有更强的捕获 </a:t>
            </a:r>
            <a:r>
              <a:rPr lang="zh-CN" altLang="en-US" sz="1400" dirty="0">
                <a:solidFill>
                  <a:srgbClr val="FF0000"/>
                </a:solidFill>
              </a:rPr>
              <a:t>long-range dependencies </a:t>
            </a:r>
            <a:r>
              <a:rPr lang="zh-CN" altLang="en-US" sz="1400" dirty="0"/>
              <a:t>的能力，虽然Transformer效果也挺好的，但其由于</a:t>
            </a:r>
            <a:r>
              <a:rPr lang="zh-CN" altLang="en-US" sz="1400" dirty="0">
                <a:solidFill>
                  <a:srgbClr val="FF0000"/>
                </a:solidFill>
              </a:rPr>
              <a:t>spatial self-attention </a:t>
            </a:r>
            <a:r>
              <a:rPr lang="zh-CN" altLang="en-US" sz="1400" dirty="0"/>
              <a:t>而导致的高计算量一直是个问题，其计算量是输入图像大小的二次方。但对于密集预测任务（检测/分割）来说，需要大分辨率的输入+金字塔特征图，这大大增加了Transformer的计算复杂度，计算复杂度很大程度上源于self-attention。</a:t>
            </a:r>
          </a:p>
        </p:txBody>
      </p:sp>
      <p:pic>
        <p:nvPicPr>
          <p:cNvPr id="9" name="图片 8">
            <a:extLst>
              <a:ext uri="{FF2B5EF4-FFF2-40B4-BE49-F238E27FC236}">
                <a16:creationId xmlns:a16="http://schemas.microsoft.com/office/drawing/2014/main" id="{56F78F7B-9EE3-1B6F-C168-2A1AA06F1E3C}"/>
              </a:ext>
            </a:extLst>
          </p:cNvPr>
          <p:cNvPicPr>
            <a:picLocks noChangeAspect="1"/>
          </p:cNvPicPr>
          <p:nvPr/>
        </p:nvPicPr>
        <p:blipFill>
          <a:blip r:embed="rId2"/>
          <a:stretch>
            <a:fillRect/>
          </a:stretch>
        </p:blipFill>
        <p:spPr>
          <a:xfrm>
            <a:off x="2071456" y="1635138"/>
            <a:ext cx="7843690" cy="2875285"/>
          </a:xfrm>
          <a:prstGeom prst="rect">
            <a:avLst/>
          </a:prstGeom>
        </p:spPr>
      </p:pic>
      <p:sp>
        <p:nvSpPr>
          <p:cNvPr id="3" name="文本框 2">
            <a:extLst>
              <a:ext uri="{FF2B5EF4-FFF2-40B4-BE49-F238E27FC236}">
                <a16:creationId xmlns:a16="http://schemas.microsoft.com/office/drawing/2014/main" id="{55A2380F-D84B-AE41-5C71-D648932E9B51}"/>
              </a:ext>
            </a:extLst>
          </p:cNvPr>
          <p:cNvSpPr txBox="1"/>
          <p:nvPr/>
        </p:nvSpPr>
        <p:spPr>
          <a:xfrm>
            <a:off x="423909" y="4530364"/>
            <a:ext cx="11365637" cy="1384995"/>
          </a:xfrm>
          <a:prstGeom prst="rect">
            <a:avLst/>
          </a:prstGeom>
          <a:noFill/>
        </p:spPr>
        <p:txBody>
          <a:bodyPr wrap="square">
            <a:spAutoFit/>
          </a:bodyPr>
          <a:lstStyle/>
          <a:p>
            <a:r>
              <a:rPr lang="zh-CN" altLang="en-US" sz="1400" dirty="0"/>
              <a:t>PVT引入金字塔多级设计来很好的应对稠密估计任务，如目标检测和语义分割，但 PVT 比 Swin-Transformer 的效果略低，作者发现导致效果略低的原因应该就在于 PVT 的 ”</a:t>
            </a:r>
            <a:r>
              <a:rPr lang="zh-CN" altLang="en-US" sz="1400" dirty="0">
                <a:solidFill>
                  <a:srgbClr val="FF0000"/>
                </a:solidFill>
              </a:rPr>
              <a:t>绝对位置编码</a:t>
            </a:r>
            <a:r>
              <a:rPr lang="zh-CN" altLang="en-US" sz="1400" dirty="0"/>
              <a:t>” 方法。因为分类任务和稠密预测任务有很大的不同，尤其在训练阶段，分类任务只需要处理输入大小固定的图片，而检测等任务的输入大小是不同的，提前设定好的绝对位置编码</a:t>
            </a:r>
            <a:r>
              <a:rPr lang="zh-CN" altLang="en-US" sz="1400" dirty="0">
                <a:solidFill>
                  <a:srgbClr val="FF0000"/>
                </a:solidFill>
              </a:rPr>
              <a:t>难以处理不同输入大小，而且会破坏平移不变性</a:t>
            </a:r>
            <a:r>
              <a:rPr lang="zh-CN" altLang="en-US" sz="1400" dirty="0"/>
              <a:t>。但 Swin-Transformer 使用了</a:t>
            </a:r>
            <a:r>
              <a:rPr lang="zh-CN" altLang="en-US" sz="1400" dirty="0">
                <a:solidFill>
                  <a:srgbClr val="FF0000"/>
                </a:solidFill>
              </a:rPr>
              <a:t>相对位置编码</a:t>
            </a:r>
            <a:r>
              <a:rPr lang="zh-CN" altLang="en-US" sz="1400" dirty="0"/>
              <a:t>，会克服上述困难。于是作者就使用了CPVT[9] 中提出的 </a:t>
            </a:r>
            <a:r>
              <a:rPr lang="zh-CN" altLang="en-US" sz="1400" dirty="0">
                <a:solidFill>
                  <a:srgbClr val="FF0000"/>
                </a:solidFill>
              </a:rPr>
              <a:t>conditional position encoding </a:t>
            </a:r>
            <a:r>
              <a:rPr lang="zh-CN" altLang="en-US" sz="1400" dirty="0"/>
              <a:t>(CPE)，克服了上述困难，在分类和其他任务上都取得了性能提升，可以媲美 Swin-Transformer，由于条件位置编码 CPE </a:t>
            </a:r>
            <a:r>
              <a:rPr lang="zh-CN" altLang="en-US" sz="1400" dirty="0">
                <a:solidFill>
                  <a:srgbClr val="FF0000"/>
                </a:solidFill>
              </a:rPr>
              <a:t>支持输入可变长度，使得 Transformer 能够灵活处理不同尺度的输入。</a:t>
            </a:r>
          </a:p>
        </p:txBody>
      </p:sp>
    </p:spTree>
    <p:extLst>
      <p:ext uri="{BB962C8B-B14F-4D97-AF65-F5344CB8AC3E}">
        <p14:creationId xmlns:p14="http://schemas.microsoft.com/office/powerpoint/2010/main" val="2935270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Twins-</a:t>
            </a:r>
            <a:r>
              <a:rPr lang="en-US" altLang="zh-CN" sz="1800" dirty="0"/>
              <a:t>VT</a:t>
            </a:r>
            <a:r>
              <a:rPr lang="zh-CN" altLang="en-US" sz="1800" dirty="0"/>
              <a:t>模型</a:t>
            </a:r>
          </a:p>
        </p:txBody>
      </p:sp>
      <p:pic>
        <p:nvPicPr>
          <p:cNvPr id="7" name="图片 6">
            <a:extLst>
              <a:ext uri="{FF2B5EF4-FFF2-40B4-BE49-F238E27FC236}">
                <a16:creationId xmlns:a16="http://schemas.microsoft.com/office/drawing/2014/main" id="{2C8FA0BB-99C6-BCFA-6C65-C61559ADBCE8}"/>
              </a:ext>
            </a:extLst>
          </p:cNvPr>
          <p:cNvPicPr>
            <a:picLocks noChangeAspect="1"/>
          </p:cNvPicPr>
          <p:nvPr/>
        </p:nvPicPr>
        <p:blipFill>
          <a:blip r:embed="rId2"/>
          <a:stretch>
            <a:fillRect/>
          </a:stretch>
        </p:blipFill>
        <p:spPr>
          <a:xfrm>
            <a:off x="3007311" y="652716"/>
            <a:ext cx="4096322" cy="2772162"/>
          </a:xfrm>
          <a:prstGeom prst="rect">
            <a:avLst/>
          </a:prstGeom>
        </p:spPr>
      </p:pic>
      <p:sp>
        <p:nvSpPr>
          <p:cNvPr id="10" name="文本框 9">
            <a:extLst>
              <a:ext uri="{FF2B5EF4-FFF2-40B4-BE49-F238E27FC236}">
                <a16:creationId xmlns:a16="http://schemas.microsoft.com/office/drawing/2014/main" id="{D7F49DFD-5092-AEE6-6EFD-8E46052A1243}"/>
              </a:ext>
            </a:extLst>
          </p:cNvPr>
          <p:cNvSpPr txBox="1"/>
          <p:nvPr/>
        </p:nvSpPr>
        <p:spPr>
          <a:xfrm>
            <a:off x="468748" y="3794210"/>
            <a:ext cx="7387989" cy="923330"/>
          </a:xfrm>
          <a:prstGeom prst="rect">
            <a:avLst/>
          </a:prstGeom>
          <a:noFill/>
        </p:spPr>
        <p:txBody>
          <a:bodyPr wrap="square">
            <a:spAutoFit/>
          </a:bodyPr>
          <a:lstStyle/>
          <a:p>
            <a:pPr algn="l"/>
            <a:r>
              <a:rPr lang="zh-CN" altLang="en-US" b="0" i="0" dirty="0">
                <a:solidFill>
                  <a:srgbClr val="4D4D4D"/>
                </a:solidFill>
                <a:effectLst/>
                <a:latin typeface="-apple-system"/>
              </a:rPr>
              <a:t>提出空间可分离自注意力（</a:t>
            </a:r>
            <a:r>
              <a:rPr lang="en-US" altLang="zh-CN" b="0" i="0" dirty="0">
                <a:solidFill>
                  <a:srgbClr val="4D4D4D"/>
                </a:solidFill>
                <a:effectLst/>
                <a:latin typeface="-apple-system"/>
              </a:rPr>
              <a:t>SSSA</a:t>
            </a:r>
            <a:r>
              <a:rPr lang="zh-CN" altLang="en-US" b="0" i="0" dirty="0">
                <a:solidFill>
                  <a:srgbClr val="4D4D4D"/>
                </a:solidFill>
                <a:effectLst/>
                <a:latin typeface="-apple-system"/>
              </a:rPr>
              <a:t>）。里面就是包括两个注意力：</a:t>
            </a:r>
          </a:p>
          <a:p>
            <a:pPr algn="l"/>
            <a:r>
              <a:rPr lang="zh-CN" altLang="en-US" b="0" i="0" dirty="0">
                <a:solidFill>
                  <a:srgbClr val="4D4D4D"/>
                </a:solidFill>
                <a:effectLst/>
                <a:latin typeface="-apple-system"/>
              </a:rPr>
              <a:t>① </a:t>
            </a:r>
            <a:r>
              <a:rPr lang="en-US" altLang="zh-CN" b="0" i="0" dirty="0">
                <a:solidFill>
                  <a:srgbClr val="4D4D4D"/>
                </a:solidFill>
                <a:effectLst/>
                <a:latin typeface="-apple-system"/>
              </a:rPr>
              <a:t>LSA</a:t>
            </a:r>
            <a:r>
              <a:rPr lang="zh-CN" altLang="en-US" b="0" i="0" dirty="0">
                <a:solidFill>
                  <a:srgbClr val="4D4D4D"/>
                </a:solidFill>
                <a:effectLst/>
                <a:latin typeface="-apple-system"/>
              </a:rPr>
              <a:t>，局部自注意力，捕获细粒度和短距离信息。     </a:t>
            </a:r>
          </a:p>
          <a:p>
            <a:pPr algn="l"/>
            <a:r>
              <a:rPr lang="zh-CN" altLang="en-US" b="0" i="0" dirty="0">
                <a:solidFill>
                  <a:srgbClr val="4D4D4D"/>
                </a:solidFill>
                <a:effectLst/>
                <a:latin typeface="-apple-system"/>
              </a:rPr>
              <a:t>②</a:t>
            </a:r>
            <a:r>
              <a:rPr lang="en-US" altLang="zh-CN" b="0" i="0" dirty="0">
                <a:solidFill>
                  <a:srgbClr val="4D4D4D"/>
                </a:solidFill>
                <a:effectLst/>
                <a:latin typeface="-apple-system"/>
              </a:rPr>
              <a:t>GSA</a:t>
            </a:r>
            <a:r>
              <a:rPr lang="zh-CN" altLang="en-US" b="0" i="0" dirty="0">
                <a:solidFill>
                  <a:srgbClr val="4D4D4D"/>
                </a:solidFill>
                <a:effectLst/>
                <a:latin typeface="-apple-system"/>
              </a:rPr>
              <a:t>，全局自注意力，处理长距离和全局信息。     </a:t>
            </a:r>
          </a:p>
        </p:txBody>
      </p:sp>
    </p:spTree>
    <p:extLst>
      <p:ext uri="{BB962C8B-B14F-4D97-AF65-F5344CB8AC3E}">
        <p14:creationId xmlns:p14="http://schemas.microsoft.com/office/powerpoint/2010/main" val="4125353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AD36358-6804-5024-3B18-369CE6E9F386}"/>
              </a:ext>
            </a:extLst>
          </p:cNvPr>
          <p:cNvPicPr>
            <a:picLocks noChangeAspect="1"/>
          </p:cNvPicPr>
          <p:nvPr/>
        </p:nvPicPr>
        <p:blipFill>
          <a:blip r:embed="rId2"/>
          <a:stretch>
            <a:fillRect/>
          </a:stretch>
        </p:blipFill>
        <p:spPr>
          <a:xfrm>
            <a:off x="6598151" y="141641"/>
            <a:ext cx="5281301" cy="2684143"/>
          </a:xfrm>
          <a:prstGeom prst="rect">
            <a:avLst/>
          </a:prstGeom>
        </p:spPr>
      </p:pic>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Region-</a:t>
            </a:r>
            <a:r>
              <a:rPr lang="en-US" altLang="zh-CN" sz="1800" dirty="0" err="1"/>
              <a:t>ViT</a:t>
            </a:r>
            <a:r>
              <a:rPr lang="zh-CN" altLang="en-US" sz="1800" dirty="0"/>
              <a:t>模型</a:t>
            </a:r>
          </a:p>
        </p:txBody>
      </p:sp>
      <p:sp>
        <p:nvSpPr>
          <p:cNvPr id="5" name="文本框 4">
            <a:extLst>
              <a:ext uri="{FF2B5EF4-FFF2-40B4-BE49-F238E27FC236}">
                <a16:creationId xmlns:a16="http://schemas.microsoft.com/office/drawing/2014/main" id="{2D7DBCD8-E87B-F676-ABC8-CCA98C6F4257}"/>
              </a:ext>
            </a:extLst>
          </p:cNvPr>
          <p:cNvSpPr txBox="1"/>
          <p:nvPr/>
        </p:nvSpPr>
        <p:spPr>
          <a:xfrm>
            <a:off x="83303" y="892404"/>
            <a:ext cx="6425985" cy="2000548"/>
          </a:xfrm>
          <a:prstGeom prst="rect">
            <a:avLst/>
          </a:prstGeom>
          <a:noFill/>
        </p:spPr>
        <p:txBody>
          <a:bodyPr wrap="square">
            <a:spAutoFit/>
          </a:bodyPr>
          <a:lstStyle/>
          <a:p>
            <a:r>
              <a:rPr lang="zh-CN" altLang="en-US" b="0" i="0" dirty="0">
                <a:solidFill>
                  <a:srgbClr val="4D4D4D"/>
                </a:solidFill>
                <a:effectLst/>
                <a:latin typeface="-apple-system"/>
              </a:rPr>
              <a:t>问题：</a:t>
            </a:r>
            <a:endParaRPr lang="en-US" altLang="zh-CN" b="0" i="0" dirty="0">
              <a:solidFill>
                <a:srgbClr val="4D4D4D"/>
              </a:solidFill>
              <a:effectLst/>
              <a:latin typeface="-apple-system"/>
            </a:endParaRPr>
          </a:p>
          <a:p>
            <a:r>
              <a:rPr lang="en-US" altLang="zh-CN" sz="1400" b="0" i="0" dirty="0">
                <a:solidFill>
                  <a:srgbClr val="4D4D4D"/>
                </a:solidFill>
                <a:effectLst/>
                <a:latin typeface="-apple-system"/>
              </a:rPr>
              <a:t>1</a:t>
            </a:r>
            <a:r>
              <a:rPr lang="zh-CN" altLang="en-US" sz="1400" b="0" i="0" dirty="0">
                <a:solidFill>
                  <a:srgbClr val="4D4D4D"/>
                </a:solidFill>
                <a:effectLst/>
                <a:latin typeface="-apple-system"/>
              </a:rPr>
              <a:t>、用不同尺度建模上下文和以不同尺度分配计算的能力。</a:t>
            </a:r>
            <a:endParaRPr lang="en-US" altLang="zh-CN" sz="1400" b="0" i="0" dirty="0">
              <a:solidFill>
                <a:srgbClr val="4D4D4D"/>
              </a:solidFill>
              <a:effectLst/>
              <a:latin typeface="-apple-system"/>
            </a:endParaRPr>
          </a:p>
          <a:p>
            <a:r>
              <a:rPr lang="en-US" altLang="zh-CN" sz="1400" b="0" i="0" dirty="0">
                <a:solidFill>
                  <a:srgbClr val="4D4D4D"/>
                </a:solidFill>
                <a:effectLst/>
                <a:latin typeface="-apple-system"/>
              </a:rPr>
              <a:t>2</a:t>
            </a:r>
            <a:r>
              <a:rPr lang="zh-CN" altLang="en-US" sz="1400" b="0" i="0" dirty="0">
                <a:solidFill>
                  <a:srgbClr val="4D4D4D"/>
                </a:solidFill>
                <a:effectLst/>
                <a:latin typeface="-apple-system"/>
              </a:rPr>
              <a:t>、自关注模块在内存和计算方面与序列长度</a:t>
            </a:r>
            <a:r>
              <a:rPr lang="en-US" altLang="zh-CN" sz="1400" b="0" i="0" dirty="0">
                <a:solidFill>
                  <a:srgbClr val="4D4D4D"/>
                </a:solidFill>
                <a:effectLst/>
                <a:latin typeface="-apple-system"/>
              </a:rPr>
              <a:t>(</a:t>
            </a:r>
            <a:r>
              <a:rPr lang="zh-CN" altLang="en-US" sz="1400" b="0" i="0" dirty="0">
                <a:solidFill>
                  <a:srgbClr val="4D4D4D"/>
                </a:solidFill>
                <a:effectLst/>
                <a:latin typeface="-apple-system"/>
              </a:rPr>
              <a:t>即</a:t>
            </a:r>
            <a:r>
              <a:rPr lang="en-US" altLang="zh-CN" sz="1400" b="0" i="0" dirty="0">
                <a:solidFill>
                  <a:srgbClr val="4D4D4D"/>
                </a:solidFill>
                <a:effectLst/>
                <a:latin typeface="-apple-system"/>
              </a:rPr>
              <a:t>token</a:t>
            </a:r>
            <a:r>
              <a:rPr lang="zh-CN" altLang="en-US" sz="1400" b="0" i="0" dirty="0">
                <a:solidFill>
                  <a:srgbClr val="4D4D4D"/>
                </a:solidFill>
                <a:effectLst/>
                <a:latin typeface="-apple-system"/>
              </a:rPr>
              <a:t>数量</a:t>
            </a:r>
            <a:r>
              <a:rPr lang="en-US" altLang="zh-CN" sz="1400" b="0" i="0" dirty="0">
                <a:solidFill>
                  <a:srgbClr val="4D4D4D"/>
                </a:solidFill>
                <a:effectLst/>
                <a:latin typeface="-apple-system"/>
              </a:rPr>
              <a:t>)</a:t>
            </a:r>
            <a:r>
              <a:rPr lang="zh-CN" altLang="en-US" sz="1400" b="0" i="0" dirty="0">
                <a:solidFill>
                  <a:srgbClr val="4D4D4D"/>
                </a:solidFill>
                <a:effectLst/>
                <a:latin typeface="-apple-system"/>
              </a:rPr>
              <a:t>有关，复杂度</a:t>
            </a:r>
            <a:r>
              <a:rPr lang="zh-CN" altLang="en-US" sz="1400" dirty="0">
                <a:solidFill>
                  <a:srgbClr val="4D4D4D"/>
                </a:solidFill>
                <a:latin typeface="-apple-system"/>
              </a:rPr>
              <a:t>高</a:t>
            </a:r>
            <a:r>
              <a:rPr lang="zh-CN" altLang="en-US" sz="1400" b="0" i="0" dirty="0">
                <a:solidFill>
                  <a:srgbClr val="4D4D4D"/>
                </a:solidFill>
                <a:effectLst/>
                <a:latin typeface="-apple-system"/>
              </a:rPr>
              <a:t>。</a:t>
            </a:r>
            <a:endParaRPr lang="en-US" altLang="zh-CN" sz="1400" b="0" i="0" dirty="0">
              <a:solidFill>
                <a:srgbClr val="4D4D4D"/>
              </a:solidFill>
              <a:effectLst/>
              <a:latin typeface="-apple-system"/>
            </a:endParaRPr>
          </a:p>
          <a:p>
            <a:r>
              <a:rPr lang="zh-CN" altLang="en-US" dirty="0">
                <a:solidFill>
                  <a:srgbClr val="4D4D4D"/>
                </a:solidFill>
                <a:latin typeface="-apple-system"/>
              </a:rPr>
              <a:t>解决：</a:t>
            </a:r>
            <a:endParaRPr lang="en-US" altLang="zh-CN" dirty="0">
              <a:solidFill>
                <a:srgbClr val="4D4D4D"/>
              </a:solidFill>
              <a:latin typeface="-apple-system"/>
            </a:endParaRPr>
          </a:p>
          <a:p>
            <a:r>
              <a:rPr lang="zh-CN" altLang="en-US" sz="1400" dirty="0">
                <a:solidFill>
                  <a:srgbClr val="4D4D4D"/>
                </a:solidFill>
                <a:latin typeface="-apple-system"/>
              </a:rPr>
              <a:t>将图像以两种不同尺寸划分</a:t>
            </a:r>
            <a:r>
              <a:rPr lang="en-US" altLang="zh-CN" sz="1400" dirty="0">
                <a:solidFill>
                  <a:srgbClr val="4D4D4D"/>
                </a:solidFill>
                <a:latin typeface="-apple-system"/>
              </a:rPr>
              <a:t>patch,</a:t>
            </a:r>
            <a:r>
              <a:rPr lang="zh-CN" altLang="en-US" sz="1400" dirty="0">
                <a:solidFill>
                  <a:srgbClr val="4D4D4D"/>
                </a:solidFill>
                <a:latin typeface="-apple-system"/>
              </a:rPr>
              <a:t>得到两种类型的</a:t>
            </a:r>
            <a:r>
              <a:rPr lang="en-US" altLang="zh-CN" sz="1400" dirty="0">
                <a:solidFill>
                  <a:srgbClr val="4D4D4D"/>
                </a:solidFill>
                <a:latin typeface="-apple-system"/>
              </a:rPr>
              <a:t>tokens,</a:t>
            </a:r>
            <a:r>
              <a:rPr lang="zh-CN" altLang="en-US" sz="1400" dirty="0">
                <a:solidFill>
                  <a:srgbClr val="4D4D4D"/>
                </a:solidFill>
                <a:latin typeface="-apple-system"/>
              </a:rPr>
              <a:t>为了实现两种类型的</a:t>
            </a:r>
            <a:r>
              <a:rPr lang="en-US" altLang="zh-CN" sz="1400" dirty="0">
                <a:solidFill>
                  <a:srgbClr val="4D4D4D"/>
                </a:solidFill>
                <a:latin typeface="-apple-system"/>
              </a:rPr>
              <a:t>tokens</a:t>
            </a:r>
            <a:r>
              <a:rPr lang="zh-CN" altLang="en-US" sz="1400" dirty="0">
                <a:solidFill>
                  <a:srgbClr val="4D4D4D"/>
                </a:solidFill>
                <a:latin typeface="-apple-system"/>
              </a:rPr>
              <a:t>之间的通信，我们首先对区域</a:t>
            </a:r>
            <a:r>
              <a:rPr lang="en-US" altLang="zh-CN" sz="1400" dirty="0">
                <a:solidFill>
                  <a:srgbClr val="4D4D4D"/>
                </a:solidFill>
                <a:latin typeface="-apple-system"/>
              </a:rPr>
              <a:t>tokens</a:t>
            </a:r>
            <a:r>
              <a:rPr lang="zh-CN" altLang="en-US" sz="1400" dirty="0">
                <a:solidFill>
                  <a:srgbClr val="4D4D4D"/>
                </a:solidFill>
                <a:latin typeface="-apple-system"/>
              </a:rPr>
              <a:t>执行自我关注</a:t>
            </a:r>
            <a:r>
              <a:rPr lang="en-US" altLang="zh-CN" sz="1400" dirty="0">
                <a:solidFill>
                  <a:srgbClr val="4D4D4D"/>
                </a:solidFill>
                <a:latin typeface="-apple-system"/>
              </a:rPr>
              <a:t>(region attention)</a:t>
            </a:r>
            <a:r>
              <a:rPr lang="zh-CN" altLang="en-US" sz="1400" dirty="0">
                <a:solidFill>
                  <a:srgbClr val="4D4D4D"/>
                </a:solidFill>
                <a:latin typeface="-apple-system"/>
              </a:rPr>
              <a:t>，然后关注每个区域的局部</a:t>
            </a:r>
            <a:r>
              <a:rPr lang="en-US" altLang="zh-CN" sz="1400" dirty="0">
                <a:solidFill>
                  <a:srgbClr val="4D4D4D"/>
                </a:solidFill>
                <a:latin typeface="-apple-system"/>
              </a:rPr>
              <a:t>tokens</a:t>
            </a:r>
            <a:r>
              <a:rPr lang="zh-CN" altLang="en-US" sz="1400" dirty="0">
                <a:solidFill>
                  <a:srgbClr val="4D4D4D"/>
                </a:solidFill>
                <a:latin typeface="-apple-system"/>
              </a:rPr>
              <a:t>，包括它们相关联的区域</a:t>
            </a:r>
            <a:r>
              <a:rPr lang="en-US" altLang="zh-CN" sz="1400" dirty="0">
                <a:solidFill>
                  <a:srgbClr val="4D4D4D"/>
                </a:solidFill>
                <a:latin typeface="-apple-system"/>
              </a:rPr>
              <a:t>tokens(local  attention)</a:t>
            </a:r>
          </a:p>
          <a:p>
            <a:endParaRPr lang="zh-CN" altLang="en-US" dirty="0"/>
          </a:p>
        </p:txBody>
      </p:sp>
      <p:pic>
        <p:nvPicPr>
          <p:cNvPr id="9" name="图片 8">
            <a:extLst>
              <a:ext uri="{FF2B5EF4-FFF2-40B4-BE49-F238E27FC236}">
                <a16:creationId xmlns:a16="http://schemas.microsoft.com/office/drawing/2014/main" id="{131AF940-310C-F2C2-9347-17C3D00CA1BF}"/>
              </a:ext>
            </a:extLst>
          </p:cNvPr>
          <p:cNvPicPr>
            <a:picLocks noChangeAspect="1"/>
          </p:cNvPicPr>
          <p:nvPr/>
        </p:nvPicPr>
        <p:blipFill>
          <a:blip r:embed="rId3"/>
          <a:stretch>
            <a:fillRect/>
          </a:stretch>
        </p:blipFill>
        <p:spPr>
          <a:xfrm>
            <a:off x="1038859" y="3429000"/>
            <a:ext cx="9754961" cy="1724266"/>
          </a:xfrm>
          <a:prstGeom prst="rect">
            <a:avLst/>
          </a:prstGeom>
        </p:spPr>
      </p:pic>
    </p:spTree>
    <p:extLst>
      <p:ext uri="{BB962C8B-B14F-4D97-AF65-F5344CB8AC3E}">
        <p14:creationId xmlns:p14="http://schemas.microsoft.com/office/powerpoint/2010/main" val="2002473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Region-</a:t>
            </a:r>
            <a:r>
              <a:rPr lang="en-US" altLang="zh-CN" sz="1800" dirty="0" err="1"/>
              <a:t>ViT</a:t>
            </a:r>
            <a:r>
              <a:rPr lang="zh-CN" altLang="en-US" sz="1800" dirty="0"/>
              <a:t>模型</a:t>
            </a:r>
          </a:p>
        </p:txBody>
      </p:sp>
      <p:pic>
        <p:nvPicPr>
          <p:cNvPr id="11" name="图片 10">
            <a:extLst>
              <a:ext uri="{FF2B5EF4-FFF2-40B4-BE49-F238E27FC236}">
                <a16:creationId xmlns:a16="http://schemas.microsoft.com/office/drawing/2014/main" id="{5C1ABF1E-72CD-1B6A-4295-0E4BF0F5C030}"/>
              </a:ext>
            </a:extLst>
          </p:cNvPr>
          <p:cNvPicPr>
            <a:picLocks noChangeAspect="1"/>
          </p:cNvPicPr>
          <p:nvPr/>
        </p:nvPicPr>
        <p:blipFill>
          <a:blip r:embed="rId2"/>
          <a:stretch>
            <a:fillRect/>
          </a:stretch>
        </p:blipFill>
        <p:spPr>
          <a:xfrm>
            <a:off x="3154349" y="1142376"/>
            <a:ext cx="5201376" cy="2000529"/>
          </a:xfrm>
          <a:prstGeom prst="rect">
            <a:avLst/>
          </a:prstGeom>
        </p:spPr>
      </p:pic>
      <p:sp>
        <p:nvSpPr>
          <p:cNvPr id="3" name="文本框 2">
            <a:extLst>
              <a:ext uri="{FF2B5EF4-FFF2-40B4-BE49-F238E27FC236}">
                <a16:creationId xmlns:a16="http://schemas.microsoft.com/office/drawing/2014/main" id="{BFD901D9-79BF-38AC-AA15-DAFF2D172311}"/>
              </a:ext>
            </a:extLst>
          </p:cNvPr>
          <p:cNvSpPr txBox="1"/>
          <p:nvPr/>
        </p:nvSpPr>
        <p:spPr>
          <a:xfrm>
            <a:off x="1051946" y="3715096"/>
            <a:ext cx="9641885" cy="923330"/>
          </a:xfrm>
          <a:prstGeom prst="rect">
            <a:avLst/>
          </a:prstGeom>
          <a:noFill/>
        </p:spPr>
        <p:txBody>
          <a:bodyPr wrap="square">
            <a:spAutoFit/>
          </a:bodyPr>
          <a:lstStyle/>
          <a:p>
            <a:r>
              <a:rPr lang="en-US" altLang="zh-CN" dirty="0"/>
              <a:t> RSA</a:t>
            </a:r>
            <a:r>
              <a:rPr lang="zh-CN" altLang="en-US" dirty="0"/>
              <a:t>在所有</a:t>
            </a:r>
            <a:r>
              <a:rPr lang="en-US" altLang="zh-CN" dirty="0"/>
              <a:t>region tokens</a:t>
            </a:r>
            <a:r>
              <a:rPr lang="zh-CN" altLang="en-US" dirty="0"/>
              <a:t>之间交换信息，覆盖整个图像的上下文；而</a:t>
            </a:r>
            <a:r>
              <a:rPr lang="en-US" altLang="zh-CN" dirty="0"/>
              <a:t>LSA</a:t>
            </a:r>
            <a:r>
              <a:rPr lang="zh-CN" altLang="en-US" dirty="0"/>
              <a:t>则需要组合属于区域的 </a:t>
            </a:r>
            <a:r>
              <a:rPr lang="en-US" altLang="zh-CN" dirty="0"/>
              <a:t>local tokens</a:t>
            </a:r>
            <a:r>
              <a:rPr lang="zh-CN" altLang="en-US" dirty="0"/>
              <a:t>，并且结合</a:t>
            </a:r>
            <a:r>
              <a:rPr lang="en-US" altLang="zh-CN" dirty="0"/>
              <a:t>region tokens</a:t>
            </a:r>
            <a:r>
              <a:rPr lang="zh-CN" altLang="en-US" dirty="0"/>
              <a:t>和</a:t>
            </a:r>
            <a:r>
              <a:rPr lang="en-US" altLang="zh-CN" dirty="0"/>
              <a:t>local tokens,</a:t>
            </a:r>
            <a:r>
              <a:rPr lang="zh-CN" altLang="en-US" dirty="0"/>
              <a:t>获取一个</a:t>
            </a:r>
            <a:r>
              <a:rPr lang="en-US" altLang="zh-CN" dirty="0"/>
              <a:t>r-token</a:t>
            </a:r>
            <a:r>
              <a:rPr lang="zh-CN" altLang="en-US" dirty="0"/>
              <a:t>然后与同一区域中的</a:t>
            </a:r>
            <a:r>
              <a:rPr lang="en-US" altLang="zh-CN" dirty="0"/>
              <a:t>l-tokens</a:t>
            </a:r>
            <a:r>
              <a:rPr lang="zh-CN" altLang="en-US" dirty="0"/>
              <a:t>组合的区域之间交换信息</a:t>
            </a:r>
            <a:r>
              <a:rPr lang="en-US" altLang="zh-CN" dirty="0"/>
              <a:t>,</a:t>
            </a:r>
            <a:r>
              <a:rPr lang="zh-CN" altLang="en-US" dirty="0"/>
              <a:t>实现了在获得全局信息的同时更加关注局部信息</a:t>
            </a:r>
          </a:p>
        </p:txBody>
      </p:sp>
    </p:spTree>
    <p:extLst>
      <p:ext uri="{BB962C8B-B14F-4D97-AF65-F5344CB8AC3E}">
        <p14:creationId xmlns:p14="http://schemas.microsoft.com/office/powerpoint/2010/main" val="2310516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Cross-</a:t>
            </a:r>
            <a:r>
              <a:rPr lang="en-US" altLang="zh-CN" sz="1800" dirty="0" err="1"/>
              <a:t>ViT</a:t>
            </a:r>
            <a:r>
              <a:rPr lang="zh-CN" altLang="en-US" sz="1800" dirty="0"/>
              <a:t>模型</a:t>
            </a:r>
          </a:p>
        </p:txBody>
      </p:sp>
      <p:pic>
        <p:nvPicPr>
          <p:cNvPr id="5" name="图片 4">
            <a:extLst>
              <a:ext uri="{FF2B5EF4-FFF2-40B4-BE49-F238E27FC236}">
                <a16:creationId xmlns:a16="http://schemas.microsoft.com/office/drawing/2014/main" id="{D33E39CB-37C9-2D7E-85BE-BB890F107E70}"/>
              </a:ext>
            </a:extLst>
          </p:cNvPr>
          <p:cNvPicPr>
            <a:picLocks noChangeAspect="1"/>
          </p:cNvPicPr>
          <p:nvPr/>
        </p:nvPicPr>
        <p:blipFill>
          <a:blip r:embed="rId2"/>
          <a:stretch>
            <a:fillRect/>
          </a:stretch>
        </p:blipFill>
        <p:spPr>
          <a:xfrm>
            <a:off x="1436840" y="2310584"/>
            <a:ext cx="8992855" cy="2810267"/>
          </a:xfrm>
          <a:prstGeom prst="rect">
            <a:avLst/>
          </a:prstGeom>
        </p:spPr>
      </p:pic>
      <p:sp>
        <p:nvSpPr>
          <p:cNvPr id="8" name="文本框 7">
            <a:extLst>
              <a:ext uri="{FF2B5EF4-FFF2-40B4-BE49-F238E27FC236}">
                <a16:creationId xmlns:a16="http://schemas.microsoft.com/office/drawing/2014/main" id="{375E1ADC-5599-CEDD-FB96-E86EAF519ECD}"/>
              </a:ext>
            </a:extLst>
          </p:cNvPr>
          <p:cNvSpPr txBox="1"/>
          <p:nvPr/>
        </p:nvSpPr>
        <p:spPr>
          <a:xfrm>
            <a:off x="83303" y="896874"/>
            <a:ext cx="9959598" cy="1446550"/>
          </a:xfrm>
          <a:prstGeom prst="rect">
            <a:avLst/>
          </a:prstGeom>
          <a:noFill/>
        </p:spPr>
        <p:txBody>
          <a:bodyPr wrap="square">
            <a:spAutoFit/>
          </a:bodyPr>
          <a:lstStyle/>
          <a:p>
            <a:r>
              <a:rPr lang="zh-CN" altLang="en-US" sz="1600" dirty="0">
                <a:solidFill>
                  <a:srgbClr val="4D4D4D"/>
                </a:solidFill>
                <a:latin typeface="+mn-ea"/>
              </a:rPr>
              <a:t>特征图</a:t>
            </a:r>
            <a:r>
              <a:rPr lang="en-US" altLang="zh-CN" sz="1600" i="0" dirty="0">
                <a:solidFill>
                  <a:srgbClr val="4D4D4D"/>
                </a:solidFill>
                <a:effectLst/>
                <a:latin typeface="+mn-ea"/>
              </a:rPr>
              <a:t>,</a:t>
            </a:r>
            <a:r>
              <a:rPr lang="zh-CN" altLang="en-US" sz="1600" i="0" dirty="0">
                <a:solidFill>
                  <a:srgbClr val="4D4D4D"/>
                </a:solidFill>
                <a:effectLst/>
                <a:latin typeface="+mn-ea"/>
              </a:rPr>
              <a:t>它们不能再不同尺度的</a:t>
            </a:r>
            <a:r>
              <a:rPr lang="en-US" altLang="zh-CN" sz="1600" i="0" dirty="0">
                <a:solidFill>
                  <a:srgbClr val="4D4D4D"/>
                </a:solidFill>
                <a:effectLst/>
                <a:latin typeface="+mn-ea"/>
              </a:rPr>
              <a:t>feature</a:t>
            </a:r>
            <a:r>
              <a:rPr lang="zh-CN" altLang="en-US" sz="1600" i="0" dirty="0">
                <a:solidFill>
                  <a:srgbClr val="4D4D4D"/>
                </a:solidFill>
                <a:effectLst/>
                <a:latin typeface="+mn-ea"/>
              </a:rPr>
              <a:t>上面构建交互注意，而这种能力对于许多视觉任务来说是非常重要的。现有的</a:t>
            </a:r>
            <a:r>
              <a:rPr lang="en-US" altLang="zh-CN" sz="1600" i="0" dirty="0">
                <a:solidFill>
                  <a:srgbClr val="4D4D4D"/>
                </a:solidFill>
                <a:effectLst/>
                <a:latin typeface="+mn-ea"/>
              </a:rPr>
              <a:t>Transformer</a:t>
            </a:r>
            <a:r>
              <a:rPr lang="zh-CN" altLang="en-US" sz="1600" i="0" dirty="0">
                <a:solidFill>
                  <a:srgbClr val="4D4D4D"/>
                </a:solidFill>
                <a:effectLst/>
                <a:latin typeface="+mn-ea"/>
              </a:rPr>
              <a:t>没这种能力有以下两个原因：</a:t>
            </a:r>
            <a:endParaRPr lang="en-US" altLang="zh-CN" sz="1600" i="0" dirty="0">
              <a:solidFill>
                <a:srgbClr val="4D4D4D"/>
              </a:solidFill>
              <a:effectLst/>
              <a:latin typeface="+mn-ea"/>
            </a:endParaRPr>
          </a:p>
          <a:p>
            <a:pPr marL="285750" indent="-285750">
              <a:buFont typeface="Arial" panose="020B0604020202020204" pitchFamily="34" charset="0"/>
              <a:buChar char="•"/>
            </a:pPr>
            <a:r>
              <a:rPr lang="en-US" altLang="zh-CN" sz="1400" dirty="0">
                <a:latin typeface="+mn-ea"/>
              </a:rPr>
              <a:t>embeddings</a:t>
            </a:r>
            <a:r>
              <a:rPr lang="zh-CN" altLang="en-US" sz="1400" dirty="0">
                <a:latin typeface="+mn-ea"/>
              </a:rPr>
              <a:t>是从</a:t>
            </a:r>
            <a:r>
              <a:rPr lang="en-US" altLang="zh-CN" sz="1400" dirty="0">
                <a:latin typeface="+mn-ea"/>
              </a:rPr>
              <a:t>equal-size</a:t>
            </a:r>
            <a:r>
              <a:rPr lang="zh-CN" altLang="en-US" sz="1400" dirty="0">
                <a:latin typeface="+mn-ea"/>
              </a:rPr>
              <a:t>中生成的，所以它们只具有单一尺度的特征，并再后续层中其规模保持不变或统一变大，因此在同一层的</a:t>
            </a:r>
            <a:r>
              <a:rPr lang="en-US" altLang="zh-CN" sz="1400" dirty="0">
                <a:latin typeface="+mn-ea"/>
              </a:rPr>
              <a:t>embedding</a:t>
            </a:r>
            <a:r>
              <a:rPr lang="zh-CN" altLang="en-US" sz="1400" dirty="0">
                <a:latin typeface="+mn-ea"/>
              </a:rPr>
              <a:t>总是</a:t>
            </a:r>
            <a:r>
              <a:rPr lang="en-US" altLang="zh-CN" sz="1400" dirty="0">
                <a:latin typeface="+mn-ea"/>
              </a:rPr>
              <a:t>equal-scale</a:t>
            </a:r>
            <a:r>
              <a:rPr lang="zh-CN" altLang="en-US" sz="1400" dirty="0">
                <a:latin typeface="+mn-ea"/>
              </a:rPr>
              <a:t>的；</a:t>
            </a:r>
            <a:endParaRPr lang="en-US" altLang="zh-CN" sz="1400" dirty="0">
              <a:latin typeface="+mn-ea"/>
            </a:endParaRPr>
          </a:p>
          <a:p>
            <a:pPr marL="285750" indent="-285750">
              <a:buFont typeface="Arial" panose="020B0604020202020204" pitchFamily="34" charset="0"/>
              <a:buChar char="•"/>
            </a:pPr>
            <a:r>
              <a:rPr lang="zh-CN" altLang="en-US" sz="1400" dirty="0">
                <a:latin typeface="+mn-ea"/>
              </a:rPr>
              <a:t>在</a:t>
            </a:r>
            <a:r>
              <a:rPr lang="en-US" altLang="zh-CN" sz="1400" dirty="0">
                <a:latin typeface="+mn-ea"/>
              </a:rPr>
              <a:t>self-attention</a:t>
            </a:r>
            <a:r>
              <a:rPr lang="zh-CN" altLang="en-US" sz="1400" dirty="0">
                <a:latin typeface="+mn-ea"/>
              </a:rPr>
              <a:t>中，相邻</a:t>
            </a:r>
            <a:r>
              <a:rPr lang="en-US" altLang="zh-CN" sz="1400" dirty="0">
                <a:latin typeface="+mn-ea"/>
              </a:rPr>
              <a:t>embedding</a:t>
            </a:r>
            <a:r>
              <a:rPr lang="zh-CN" altLang="en-US" sz="1400" dirty="0">
                <a:latin typeface="+mn-ea"/>
              </a:rPr>
              <a:t>经常被组合在一起并合并，然而，在这种情况下，即使</a:t>
            </a:r>
            <a:r>
              <a:rPr lang="en-US" altLang="zh-CN" sz="1400" dirty="0">
                <a:latin typeface="+mn-ea"/>
              </a:rPr>
              <a:t>embedding</a:t>
            </a:r>
            <a:r>
              <a:rPr lang="zh-CN" altLang="en-US" sz="1400" dirty="0">
                <a:latin typeface="+mn-ea"/>
              </a:rPr>
              <a:t>同时具有小尺度和大尺度特征，合并操作也会失去每个单独</a:t>
            </a:r>
            <a:r>
              <a:rPr lang="en-US" altLang="zh-CN" sz="1400" dirty="0">
                <a:latin typeface="+mn-ea"/>
              </a:rPr>
              <a:t>embedding</a:t>
            </a:r>
            <a:r>
              <a:rPr lang="zh-CN" altLang="en-US" sz="1400" dirty="0">
                <a:latin typeface="+mn-ea"/>
              </a:rPr>
              <a:t>的小尺度</a:t>
            </a:r>
            <a:r>
              <a:rPr lang="en-US" altLang="zh-CN" sz="1400" dirty="0">
                <a:latin typeface="+mn-ea"/>
              </a:rPr>
              <a:t>(</a:t>
            </a:r>
            <a:r>
              <a:rPr lang="zh-CN" altLang="en-US" sz="1400" dirty="0">
                <a:latin typeface="+mn-ea"/>
              </a:rPr>
              <a:t>细粒度</a:t>
            </a:r>
            <a:r>
              <a:rPr lang="en-US" altLang="zh-CN" sz="1400" dirty="0">
                <a:latin typeface="+mn-ea"/>
              </a:rPr>
              <a:t>)</a:t>
            </a:r>
            <a:r>
              <a:rPr lang="zh-CN" altLang="en-US" sz="1400" dirty="0">
                <a:latin typeface="+mn-ea"/>
              </a:rPr>
              <a:t>特征，这使跨尺度注意不可用。</a:t>
            </a:r>
          </a:p>
        </p:txBody>
      </p:sp>
    </p:spTree>
    <p:extLst>
      <p:ext uri="{BB962C8B-B14F-4D97-AF65-F5344CB8AC3E}">
        <p14:creationId xmlns:p14="http://schemas.microsoft.com/office/powerpoint/2010/main" val="2994506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Cross-</a:t>
            </a:r>
            <a:r>
              <a:rPr lang="en-US" altLang="zh-CN" sz="1800" dirty="0" err="1"/>
              <a:t>ViT</a:t>
            </a:r>
            <a:r>
              <a:rPr lang="zh-CN" altLang="en-US" sz="1800" dirty="0"/>
              <a:t>模型</a:t>
            </a:r>
          </a:p>
        </p:txBody>
      </p:sp>
      <p:pic>
        <p:nvPicPr>
          <p:cNvPr id="3" name="图片 2">
            <a:extLst>
              <a:ext uri="{FF2B5EF4-FFF2-40B4-BE49-F238E27FC236}">
                <a16:creationId xmlns:a16="http://schemas.microsoft.com/office/drawing/2014/main" id="{A808FA7C-A0CD-2DFB-E4E0-67BC39A9BDF9}"/>
              </a:ext>
            </a:extLst>
          </p:cNvPr>
          <p:cNvPicPr>
            <a:picLocks noChangeAspect="1"/>
          </p:cNvPicPr>
          <p:nvPr/>
        </p:nvPicPr>
        <p:blipFill>
          <a:blip r:embed="rId2"/>
          <a:stretch>
            <a:fillRect/>
          </a:stretch>
        </p:blipFill>
        <p:spPr>
          <a:xfrm>
            <a:off x="96412" y="807676"/>
            <a:ext cx="3545690" cy="2655220"/>
          </a:xfrm>
          <a:prstGeom prst="rect">
            <a:avLst/>
          </a:prstGeom>
        </p:spPr>
      </p:pic>
      <p:sp>
        <p:nvSpPr>
          <p:cNvPr id="9" name="文本框 8">
            <a:extLst>
              <a:ext uri="{FF2B5EF4-FFF2-40B4-BE49-F238E27FC236}">
                <a16:creationId xmlns:a16="http://schemas.microsoft.com/office/drawing/2014/main" id="{7F3FD187-9591-7A32-92C4-18793FD27EAB}"/>
              </a:ext>
            </a:extLst>
          </p:cNvPr>
          <p:cNvSpPr txBox="1"/>
          <p:nvPr/>
        </p:nvSpPr>
        <p:spPr>
          <a:xfrm>
            <a:off x="3879938" y="730351"/>
            <a:ext cx="6117956" cy="1815882"/>
          </a:xfrm>
          <a:prstGeom prst="rect">
            <a:avLst/>
          </a:prstGeom>
          <a:noFill/>
        </p:spPr>
        <p:txBody>
          <a:bodyPr wrap="square">
            <a:spAutoFit/>
          </a:bodyPr>
          <a:lstStyle/>
          <a:p>
            <a:r>
              <a:rPr lang="zh-CN" altLang="en-US" sz="1400" dirty="0"/>
              <a:t>CEL可以为每个stage生成input embedding，以第一个为例，它接收一幅图像作为输入，然后使用四个不同大小的卷积核对图像块进行采样。四个卷积核的步幅保持不变，在下图中我们可以看到，每四个对应的patch都有相同的中心，不同的尺度，这四个patch都会被投影并拼接成一个嵌入。对于跨尺度嵌入，一个问题是如何设置每个尺度的project dimension。由于相同维度下，大卷积比小卷积有更大的计算量，为例控制CEL的总计算量，对大卷积用较低的维度，小卷积用较高的维度，具体分配参考下图。这个方案节省了大量的计算量，但不明显影响模型的性能。</a:t>
            </a:r>
          </a:p>
        </p:txBody>
      </p:sp>
      <p:pic>
        <p:nvPicPr>
          <p:cNvPr id="11" name="图片 10">
            <a:extLst>
              <a:ext uri="{FF2B5EF4-FFF2-40B4-BE49-F238E27FC236}">
                <a16:creationId xmlns:a16="http://schemas.microsoft.com/office/drawing/2014/main" id="{BB659E16-3734-CC06-A7BC-8C7693665363}"/>
              </a:ext>
            </a:extLst>
          </p:cNvPr>
          <p:cNvPicPr>
            <a:picLocks noChangeAspect="1"/>
          </p:cNvPicPr>
          <p:nvPr/>
        </p:nvPicPr>
        <p:blipFill>
          <a:blip r:embed="rId3"/>
          <a:stretch>
            <a:fillRect/>
          </a:stretch>
        </p:blipFill>
        <p:spPr>
          <a:xfrm>
            <a:off x="185519" y="3940341"/>
            <a:ext cx="4738707" cy="1690314"/>
          </a:xfrm>
          <a:prstGeom prst="rect">
            <a:avLst/>
          </a:prstGeom>
        </p:spPr>
      </p:pic>
      <p:sp>
        <p:nvSpPr>
          <p:cNvPr id="13" name="文本框 12">
            <a:extLst>
              <a:ext uri="{FF2B5EF4-FFF2-40B4-BE49-F238E27FC236}">
                <a16:creationId xmlns:a16="http://schemas.microsoft.com/office/drawing/2014/main" id="{55B3AF84-2039-F024-48C0-D8E6171A89DA}"/>
              </a:ext>
            </a:extLst>
          </p:cNvPr>
          <p:cNvSpPr txBox="1"/>
          <p:nvPr/>
        </p:nvSpPr>
        <p:spPr>
          <a:xfrm>
            <a:off x="185519" y="5682064"/>
            <a:ext cx="4811706" cy="523220"/>
          </a:xfrm>
          <a:prstGeom prst="rect">
            <a:avLst/>
          </a:prstGeom>
          <a:noFill/>
        </p:spPr>
        <p:txBody>
          <a:bodyPr wrap="square">
            <a:spAutoFit/>
          </a:bodyPr>
          <a:lstStyle/>
          <a:p>
            <a:r>
              <a:rPr lang="zh-CN" altLang="en-US" sz="1400" dirty="0"/>
              <a:t>Short distance attention (SDA)</a:t>
            </a:r>
            <a:r>
              <a:rPr lang="en-US" altLang="zh-CN" sz="1400" dirty="0"/>
              <a:t>, Long distance attention (LDA), Dynamic position bias (DBP)</a:t>
            </a:r>
            <a:r>
              <a:rPr lang="zh-CN" altLang="en-US" sz="1400" dirty="0"/>
              <a:t>相对位置偏差</a:t>
            </a:r>
          </a:p>
        </p:txBody>
      </p:sp>
      <p:sp>
        <p:nvSpPr>
          <p:cNvPr id="15" name="文本框 14">
            <a:extLst>
              <a:ext uri="{FF2B5EF4-FFF2-40B4-BE49-F238E27FC236}">
                <a16:creationId xmlns:a16="http://schemas.microsoft.com/office/drawing/2014/main" id="{9685D1D6-DA65-47B4-7597-C8B80D65437F}"/>
              </a:ext>
            </a:extLst>
          </p:cNvPr>
          <p:cNvSpPr txBox="1"/>
          <p:nvPr/>
        </p:nvSpPr>
        <p:spPr>
          <a:xfrm>
            <a:off x="4997225" y="3044395"/>
            <a:ext cx="6117956" cy="954107"/>
          </a:xfrm>
          <a:prstGeom prst="rect">
            <a:avLst/>
          </a:prstGeom>
          <a:noFill/>
        </p:spPr>
        <p:txBody>
          <a:bodyPr wrap="square">
            <a:spAutoFit/>
          </a:bodyPr>
          <a:lstStyle/>
          <a:p>
            <a:r>
              <a:rPr lang="zh-CN" altLang="en-US" sz="1400" dirty="0"/>
              <a:t>对于SDA，将每个相邻的G x G embedding组合在一起，下图a为G=3的示例。对于输入尺寸为S x S的LDA，以固定的间隔I对embedding进行采样。如图b (I = 3)，所有带有红色边框的embedding都属于一组，带有黄色边框的embedding都属于另一组。LDA的组高度或宽度计算为G=S/I(即在本例中G=3)。</a:t>
            </a:r>
          </a:p>
        </p:txBody>
      </p:sp>
      <p:pic>
        <p:nvPicPr>
          <p:cNvPr id="17" name="图片 16">
            <a:extLst>
              <a:ext uri="{FF2B5EF4-FFF2-40B4-BE49-F238E27FC236}">
                <a16:creationId xmlns:a16="http://schemas.microsoft.com/office/drawing/2014/main" id="{214543A1-6FFA-2174-99DD-3150A832BAA3}"/>
              </a:ext>
            </a:extLst>
          </p:cNvPr>
          <p:cNvPicPr>
            <a:picLocks noChangeAspect="1"/>
          </p:cNvPicPr>
          <p:nvPr/>
        </p:nvPicPr>
        <p:blipFill>
          <a:blip r:embed="rId4"/>
          <a:stretch>
            <a:fillRect/>
          </a:stretch>
        </p:blipFill>
        <p:spPr>
          <a:xfrm>
            <a:off x="5143500" y="3940341"/>
            <a:ext cx="4997239" cy="719733"/>
          </a:xfrm>
          <a:prstGeom prst="rect">
            <a:avLst/>
          </a:prstGeom>
        </p:spPr>
      </p:pic>
      <p:sp>
        <p:nvSpPr>
          <p:cNvPr id="19" name="文本框 18">
            <a:extLst>
              <a:ext uri="{FF2B5EF4-FFF2-40B4-BE49-F238E27FC236}">
                <a16:creationId xmlns:a16="http://schemas.microsoft.com/office/drawing/2014/main" id="{6E93DBB4-0C92-F331-E951-97D118BFE83E}"/>
              </a:ext>
            </a:extLst>
          </p:cNvPr>
          <p:cNvSpPr txBox="1"/>
          <p:nvPr/>
        </p:nvSpPr>
        <p:spPr>
          <a:xfrm>
            <a:off x="5066009" y="4785498"/>
            <a:ext cx="6117956" cy="954107"/>
          </a:xfrm>
          <a:prstGeom prst="rect">
            <a:avLst/>
          </a:prstGeom>
          <a:noFill/>
        </p:spPr>
        <p:txBody>
          <a:bodyPr wrap="square">
            <a:spAutoFit/>
          </a:bodyPr>
          <a:lstStyle/>
          <a:p>
            <a:r>
              <a:rPr lang="zh-CN" altLang="en-US" sz="1400" dirty="0"/>
              <a:t>我们不希望通过用实际的相对位置来做embeeidng，而是希望通过隐空间先对位置偏差进行学习，如下图所示。 DPB由3个线性层+LayerNorm+ReLU组成的block堆叠而成，最后接一个输出为1的线性层做bias的表征，输入是（N, 2），由于self-attention是由多个head组成的，所以输出为（N, 1 x heads）</a:t>
            </a:r>
          </a:p>
        </p:txBody>
      </p:sp>
    </p:spTree>
    <p:extLst>
      <p:ext uri="{BB962C8B-B14F-4D97-AF65-F5344CB8AC3E}">
        <p14:creationId xmlns:p14="http://schemas.microsoft.com/office/powerpoint/2010/main" val="892782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Scalable-</a:t>
            </a:r>
            <a:r>
              <a:rPr lang="en-US" altLang="zh-CN" sz="1800" dirty="0" err="1"/>
              <a:t>ViT</a:t>
            </a:r>
            <a:r>
              <a:rPr lang="zh-CN" altLang="en-US" sz="1800" dirty="0"/>
              <a:t>模型</a:t>
            </a:r>
          </a:p>
        </p:txBody>
      </p:sp>
      <p:pic>
        <p:nvPicPr>
          <p:cNvPr id="8" name="图片 7">
            <a:extLst>
              <a:ext uri="{FF2B5EF4-FFF2-40B4-BE49-F238E27FC236}">
                <a16:creationId xmlns:a16="http://schemas.microsoft.com/office/drawing/2014/main" id="{3D239D94-1858-EABB-F33B-2B08C2A22243}"/>
              </a:ext>
            </a:extLst>
          </p:cNvPr>
          <p:cNvPicPr>
            <a:picLocks noChangeAspect="1"/>
          </p:cNvPicPr>
          <p:nvPr/>
        </p:nvPicPr>
        <p:blipFill>
          <a:blip r:embed="rId2"/>
          <a:stretch>
            <a:fillRect/>
          </a:stretch>
        </p:blipFill>
        <p:spPr>
          <a:xfrm>
            <a:off x="2620685" y="2016445"/>
            <a:ext cx="6008462" cy="2820566"/>
          </a:xfrm>
          <a:prstGeom prst="rect">
            <a:avLst/>
          </a:prstGeom>
        </p:spPr>
      </p:pic>
      <p:sp>
        <p:nvSpPr>
          <p:cNvPr id="16" name="文本框 15">
            <a:extLst>
              <a:ext uri="{FF2B5EF4-FFF2-40B4-BE49-F238E27FC236}">
                <a16:creationId xmlns:a16="http://schemas.microsoft.com/office/drawing/2014/main" id="{7A49ABA2-0895-B14A-24AD-E846D4D7C6E9}"/>
              </a:ext>
            </a:extLst>
          </p:cNvPr>
          <p:cNvSpPr txBox="1"/>
          <p:nvPr/>
        </p:nvSpPr>
        <p:spPr>
          <a:xfrm>
            <a:off x="346774" y="851439"/>
            <a:ext cx="10556284" cy="1169551"/>
          </a:xfrm>
          <a:prstGeom prst="rect">
            <a:avLst/>
          </a:prstGeom>
          <a:noFill/>
        </p:spPr>
        <p:txBody>
          <a:bodyPr wrap="square">
            <a:spAutoFit/>
          </a:bodyPr>
          <a:lstStyle/>
          <a:p>
            <a:r>
              <a:rPr lang="en-US" altLang="zh-CN" sz="1400" dirty="0" err="1">
                <a:latin typeface="+mn-ea"/>
              </a:rPr>
              <a:t>Swin</a:t>
            </a:r>
            <a:r>
              <a:rPr lang="en-US" altLang="zh-CN" sz="1400" dirty="0">
                <a:latin typeface="+mn-ea"/>
              </a:rPr>
              <a:t> Transformer </a:t>
            </a:r>
            <a:r>
              <a:rPr lang="zh-CN" altLang="en-US" sz="1400" dirty="0">
                <a:latin typeface="+mn-ea"/>
              </a:rPr>
              <a:t>采用了基于</a:t>
            </a:r>
            <a:r>
              <a:rPr lang="en-US" altLang="zh-CN" sz="1400" dirty="0">
                <a:latin typeface="+mn-ea"/>
              </a:rPr>
              <a:t>windows</a:t>
            </a:r>
            <a:r>
              <a:rPr lang="zh-CN" altLang="en-US" sz="1400" dirty="0">
                <a:latin typeface="+mn-ea"/>
              </a:rPr>
              <a:t>的</a:t>
            </a:r>
            <a:r>
              <a:rPr lang="en-US" altLang="zh-CN" sz="1400" dirty="0">
                <a:latin typeface="+mn-ea"/>
              </a:rPr>
              <a:t>Self-Attention (WSA)</a:t>
            </a:r>
            <a:r>
              <a:rPr lang="zh-CN" altLang="en-US" sz="1400" dirty="0">
                <a:latin typeface="+mn-ea"/>
              </a:rPr>
              <a:t>，它将特征映射划分为许多不重叠的子区域，并使其能够处理线性复杂度的大规模图像。还提出了一种基于移动窗口的自我注意</a:t>
            </a:r>
            <a:r>
              <a:rPr lang="en-US" altLang="zh-CN" sz="1400" dirty="0">
                <a:latin typeface="+mn-ea"/>
              </a:rPr>
              <a:t>(SWSA)</a:t>
            </a:r>
            <a:r>
              <a:rPr lang="zh-CN" altLang="en-US" sz="1400" dirty="0">
                <a:latin typeface="+mn-ea"/>
              </a:rPr>
              <a:t>，以弥补潜在的长期依赖的损失。</a:t>
            </a:r>
            <a:endParaRPr lang="en-US" altLang="zh-CN" sz="1400" dirty="0">
              <a:latin typeface="+mn-ea"/>
            </a:endParaRPr>
          </a:p>
          <a:p>
            <a:endParaRPr lang="en-US" altLang="zh-CN" sz="1400" dirty="0">
              <a:latin typeface="+mn-ea"/>
            </a:endParaRPr>
          </a:p>
          <a:p>
            <a:r>
              <a:rPr lang="zh-CN" altLang="en-US" sz="1400" dirty="0">
                <a:latin typeface="+mn-ea"/>
              </a:rPr>
              <a:t>问题：</a:t>
            </a:r>
            <a:r>
              <a:rPr lang="en-US" altLang="zh-CN" sz="1400" b="0" i="0" dirty="0">
                <a:solidFill>
                  <a:srgbClr val="4D4D4D"/>
                </a:solidFill>
                <a:effectLst/>
                <a:latin typeface="-apple-system"/>
              </a:rPr>
              <a:t>WSA</a:t>
            </a:r>
            <a:r>
              <a:rPr lang="zh-CN" altLang="en-US" sz="1400" b="0" i="0" dirty="0">
                <a:solidFill>
                  <a:srgbClr val="4D4D4D"/>
                </a:solidFill>
                <a:effectLst/>
                <a:latin typeface="-apple-system"/>
              </a:rPr>
              <a:t>捕获的特征是分散的，</a:t>
            </a:r>
            <a:r>
              <a:rPr lang="zh-CN" altLang="en-US" sz="1400" b="0" i="0" dirty="0">
                <a:solidFill>
                  <a:srgbClr val="FF0000"/>
                </a:solidFill>
                <a:effectLst/>
                <a:latin typeface="-apple-system"/>
              </a:rPr>
              <a:t>它可能归因于一个不变固定的维度，导致学习能力受限制，因此模型的最终性能取决于输入数据的难度</a:t>
            </a:r>
            <a:endParaRPr lang="zh-CN" altLang="en-US" sz="1400" dirty="0">
              <a:solidFill>
                <a:srgbClr val="FF0000"/>
              </a:solidFill>
              <a:latin typeface="+mn-ea"/>
            </a:endParaRPr>
          </a:p>
        </p:txBody>
      </p:sp>
      <p:sp>
        <p:nvSpPr>
          <p:cNvPr id="20" name="文本框 19">
            <a:extLst>
              <a:ext uri="{FF2B5EF4-FFF2-40B4-BE49-F238E27FC236}">
                <a16:creationId xmlns:a16="http://schemas.microsoft.com/office/drawing/2014/main" id="{A20D0C65-8B3C-B462-77C4-F10EAC76EC3E}"/>
              </a:ext>
            </a:extLst>
          </p:cNvPr>
          <p:cNvSpPr txBox="1"/>
          <p:nvPr/>
        </p:nvSpPr>
        <p:spPr>
          <a:xfrm>
            <a:off x="413610" y="5038490"/>
            <a:ext cx="10489448" cy="954107"/>
          </a:xfrm>
          <a:prstGeom prst="rect">
            <a:avLst/>
          </a:prstGeom>
          <a:noFill/>
        </p:spPr>
        <p:txBody>
          <a:bodyPr wrap="square">
            <a:spAutoFit/>
          </a:bodyPr>
          <a:lstStyle/>
          <a:p>
            <a:r>
              <a:rPr lang="zh-CN" altLang="en-US" sz="1400" dirty="0"/>
              <a:t>作者提出了</a:t>
            </a:r>
            <a:r>
              <a:rPr lang="en-US" altLang="zh-CN" sz="1400" dirty="0"/>
              <a:t>Scalable Self-Attention (SSA)</a:t>
            </a:r>
            <a:r>
              <a:rPr lang="zh-CN" altLang="en-US" sz="1400" dirty="0"/>
              <a:t>，它同时在</a:t>
            </a:r>
            <a:r>
              <a:rPr lang="zh-CN" altLang="en-US" sz="1400" dirty="0">
                <a:solidFill>
                  <a:srgbClr val="FF0000"/>
                </a:solidFill>
              </a:rPr>
              <a:t>空间和通道维度引入两个尺度因子</a:t>
            </a:r>
            <a:r>
              <a:rPr lang="en-US" altLang="zh-CN" sz="1400" dirty="0"/>
              <a:t>(</a:t>
            </a:r>
            <a:r>
              <a:rPr lang="en-US" altLang="zh-CN" sz="1400" dirty="0" err="1"/>
              <a:t>rn</a:t>
            </a:r>
            <a:r>
              <a:rPr lang="zh-CN" altLang="en-US" sz="1400" dirty="0"/>
              <a:t>和</a:t>
            </a:r>
            <a:r>
              <a:rPr lang="en-US" altLang="zh-CN" sz="1400" dirty="0" err="1"/>
              <a:t>rc</a:t>
            </a:r>
            <a:r>
              <a:rPr lang="en-US" altLang="zh-CN" sz="1400" dirty="0"/>
              <a:t>)</a:t>
            </a:r>
            <a:r>
              <a:rPr lang="zh-CN" altLang="en-US" sz="1400" dirty="0"/>
              <a:t>，</a:t>
            </a:r>
            <a:r>
              <a:rPr lang="zh-CN" altLang="en-US" sz="1400" b="0" i="0" dirty="0">
                <a:solidFill>
                  <a:srgbClr val="4D4D4D"/>
                </a:solidFill>
                <a:effectLst/>
                <a:latin typeface="-apple-system"/>
              </a:rPr>
              <a:t>有选择性地将这些因子应用于查询矩阵、键矩阵和值矩阵（</a:t>
            </a:r>
            <a:r>
              <a:rPr lang="en-US" altLang="zh-CN" sz="1400" b="0" i="0" dirty="0">
                <a:solidFill>
                  <a:srgbClr val="4D4D4D"/>
                </a:solidFill>
                <a:effectLst/>
                <a:latin typeface="-apple-system"/>
              </a:rPr>
              <a:t>Q</a:t>
            </a:r>
            <a:r>
              <a:rPr lang="zh-CN" altLang="en-US" sz="1400" b="0" i="0" dirty="0">
                <a:solidFill>
                  <a:srgbClr val="4D4D4D"/>
                </a:solidFill>
                <a:effectLst/>
                <a:latin typeface="-apple-system"/>
              </a:rPr>
              <a:t>、</a:t>
            </a:r>
            <a:r>
              <a:rPr lang="en-US" altLang="zh-CN" sz="1400" b="0" i="0" dirty="0">
                <a:solidFill>
                  <a:srgbClr val="4D4D4D"/>
                </a:solidFill>
                <a:effectLst/>
                <a:latin typeface="-apple-system"/>
              </a:rPr>
              <a:t>K</a:t>
            </a:r>
            <a:r>
              <a:rPr lang="zh-CN" altLang="en-US" sz="1400" b="0" i="0" dirty="0">
                <a:solidFill>
                  <a:srgbClr val="4D4D4D"/>
                </a:solidFill>
                <a:effectLst/>
                <a:latin typeface="-apple-system"/>
              </a:rPr>
              <a:t>和</a:t>
            </a:r>
            <a:r>
              <a:rPr lang="en-US" altLang="zh-CN" sz="1400" b="0" i="0" dirty="0">
                <a:solidFill>
                  <a:srgbClr val="4D4D4D"/>
                </a:solidFill>
                <a:effectLst/>
                <a:latin typeface="-apple-system"/>
              </a:rPr>
              <a:t>V</a:t>
            </a:r>
            <a:r>
              <a:rPr lang="zh-CN" altLang="en-US" sz="1400" b="0" i="0" dirty="0">
                <a:solidFill>
                  <a:srgbClr val="4D4D4D"/>
                </a:solidFill>
                <a:effectLst/>
                <a:latin typeface="-apple-system"/>
              </a:rPr>
              <a:t>），以确保维度更具弹性，不再受输入的深度约束。作者还提出了</a:t>
            </a:r>
            <a:r>
              <a:rPr lang="en-US" altLang="zh-CN" sz="1400" b="0" i="0" dirty="0">
                <a:solidFill>
                  <a:srgbClr val="FF0000"/>
                </a:solidFill>
                <a:effectLst/>
                <a:latin typeface="-apple-system"/>
              </a:rPr>
              <a:t>Interactive Window-based Self-Attention </a:t>
            </a:r>
            <a:r>
              <a:rPr lang="en-US" altLang="zh-CN" sz="1400" b="0" i="0" dirty="0">
                <a:solidFill>
                  <a:srgbClr val="4D4D4D"/>
                </a:solidFill>
                <a:effectLst/>
                <a:latin typeface="-apple-system"/>
              </a:rPr>
              <a:t>(IWSA)</a:t>
            </a:r>
            <a:r>
              <a:rPr lang="zh-CN" altLang="en-US" sz="1400" b="0" i="0" dirty="0">
                <a:solidFill>
                  <a:srgbClr val="4D4D4D"/>
                </a:solidFill>
                <a:effectLst/>
                <a:latin typeface="-apple-system"/>
              </a:rPr>
              <a:t>，它由一个常规</a:t>
            </a:r>
            <a:r>
              <a:rPr lang="en-US" altLang="zh-CN" sz="1400" b="0" i="0" dirty="0">
                <a:solidFill>
                  <a:srgbClr val="4D4D4D"/>
                </a:solidFill>
                <a:effectLst/>
                <a:latin typeface="-apple-system"/>
              </a:rPr>
              <a:t>WSA</a:t>
            </a:r>
            <a:r>
              <a:rPr lang="zh-CN" altLang="en-US" sz="1400" b="0" i="0" dirty="0">
                <a:solidFill>
                  <a:srgbClr val="4D4D4D"/>
                </a:solidFill>
                <a:effectLst/>
                <a:latin typeface="-apple-system"/>
              </a:rPr>
              <a:t>和一个</a:t>
            </a:r>
            <a:r>
              <a:rPr lang="en-US" altLang="zh-CN" sz="1400" b="0" i="0" dirty="0">
                <a:solidFill>
                  <a:srgbClr val="4D4D4D"/>
                </a:solidFill>
                <a:effectLst/>
                <a:latin typeface="-apple-system"/>
              </a:rPr>
              <a:t>local interactive module (LIM)</a:t>
            </a:r>
            <a:r>
              <a:rPr lang="zh-CN" altLang="en-US" sz="1400" b="0" i="0" dirty="0">
                <a:solidFill>
                  <a:srgbClr val="4D4D4D"/>
                </a:solidFill>
                <a:effectLst/>
                <a:latin typeface="-apple-system"/>
              </a:rPr>
              <a:t>组成。</a:t>
            </a:r>
            <a:r>
              <a:rPr lang="en-US" altLang="zh-CN" sz="1400" b="0" i="0" dirty="0">
                <a:solidFill>
                  <a:srgbClr val="4D4D4D"/>
                </a:solidFill>
                <a:effectLst/>
                <a:latin typeface="-apple-system"/>
              </a:rPr>
              <a:t>IWSA</a:t>
            </a:r>
            <a:r>
              <a:rPr lang="zh-CN" altLang="en-US" sz="1400" b="0" i="0" dirty="0">
                <a:solidFill>
                  <a:srgbClr val="4D4D4D"/>
                </a:solidFill>
                <a:effectLst/>
                <a:latin typeface="-apple-system"/>
              </a:rPr>
              <a:t>通过重新合并独立的值标记和聚合相邻窗口的空间信息来建立信息连接。</a:t>
            </a:r>
            <a:endParaRPr lang="zh-CN" altLang="en-US" sz="1400" dirty="0"/>
          </a:p>
        </p:txBody>
      </p:sp>
    </p:spTree>
    <p:extLst>
      <p:ext uri="{BB962C8B-B14F-4D97-AF65-F5344CB8AC3E}">
        <p14:creationId xmlns:p14="http://schemas.microsoft.com/office/powerpoint/2010/main" val="1789407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Scalable-</a:t>
            </a:r>
            <a:r>
              <a:rPr lang="en-US" altLang="zh-CN" sz="1800" dirty="0" err="1"/>
              <a:t>ViT</a:t>
            </a:r>
            <a:r>
              <a:rPr lang="zh-CN" altLang="en-US" sz="1800" dirty="0"/>
              <a:t>模型</a:t>
            </a:r>
          </a:p>
        </p:txBody>
      </p:sp>
      <p:pic>
        <p:nvPicPr>
          <p:cNvPr id="5" name="图片 4">
            <a:extLst>
              <a:ext uri="{FF2B5EF4-FFF2-40B4-BE49-F238E27FC236}">
                <a16:creationId xmlns:a16="http://schemas.microsoft.com/office/drawing/2014/main" id="{66CB29CB-A5F5-17C6-AF8A-34CAA84F0383}"/>
              </a:ext>
            </a:extLst>
          </p:cNvPr>
          <p:cNvPicPr>
            <a:picLocks noChangeAspect="1"/>
          </p:cNvPicPr>
          <p:nvPr/>
        </p:nvPicPr>
        <p:blipFill>
          <a:blip r:embed="rId2"/>
          <a:stretch>
            <a:fillRect/>
          </a:stretch>
        </p:blipFill>
        <p:spPr>
          <a:xfrm>
            <a:off x="4901452" y="283383"/>
            <a:ext cx="7142070" cy="2628224"/>
          </a:xfrm>
          <a:prstGeom prst="rect">
            <a:avLst/>
          </a:prstGeom>
        </p:spPr>
      </p:pic>
      <p:pic>
        <p:nvPicPr>
          <p:cNvPr id="3" name="图片 2">
            <a:extLst>
              <a:ext uri="{FF2B5EF4-FFF2-40B4-BE49-F238E27FC236}">
                <a16:creationId xmlns:a16="http://schemas.microsoft.com/office/drawing/2014/main" id="{9B4DD682-9A3C-876D-8D4D-8E2572B0D1EF}"/>
              </a:ext>
            </a:extLst>
          </p:cNvPr>
          <p:cNvPicPr>
            <a:picLocks noChangeAspect="1"/>
          </p:cNvPicPr>
          <p:nvPr/>
        </p:nvPicPr>
        <p:blipFill>
          <a:blip r:embed="rId3"/>
          <a:stretch>
            <a:fillRect/>
          </a:stretch>
        </p:blipFill>
        <p:spPr>
          <a:xfrm>
            <a:off x="119903" y="732047"/>
            <a:ext cx="4633072" cy="2610214"/>
          </a:xfrm>
          <a:prstGeom prst="rect">
            <a:avLst/>
          </a:prstGeom>
        </p:spPr>
      </p:pic>
      <p:sp>
        <p:nvSpPr>
          <p:cNvPr id="9" name="文本框 8">
            <a:extLst>
              <a:ext uri="{FF2B5EF4-FFF2-40B4-BE49-F238E27FC236}">
                <a16:creationId xmlns:a16="http://schemas.microsoft.com/office/drawing/2014/main" id="{8312E975-D989-189B-7F4D-0517BDD56B62}"/>
              </a:ext>
            </a:extLst>
          </p:cNvPr>
          <p:cNvSpPr txBox="1"/>
          <p:nvPr/>
        </p:nvSpPr>
        <p:spPr>
          <a:xfrm>
            <a:off x="1459746" y="3429000"/>
            <a:ext cx="1923727" cy="369332"/>
          </a:xfrm>
          <a:prstGeom prst="rect">
            <a:avLst/>
          </a:prstGeom>
          <a:noFill/>
        </p:spPr>
        <p:txBody>
          <a:bodyPr wrap="square">
            <a:spAutoFit/>
          </a:bodyPr>
          <a:lstStyle/>
          <a:p>
            <a:r>
              <a:rPr lang="en-US" altLang="zh-CN" sz="1800" dirty="0">
                <a:latin typeface="+mn-ea"/>
              </a:rPr>
              <a:t>SSA</a:t>
            </a:r>
            <a:r>
              <a:rPr lang="zh-CN" altLang="en-US" sz="1800" dirty="0">
                <a:latin typeface="+mn-ea"/>
              </a:rPr>
              <a:t>简要计算过程</a:t>
            </a:r>
            <a:endParaRPr lang="zh-CN" altLang="en-US" dirty="0"/>
          </a:p>
        </p:txBody>
      </p:sp>
      <p:sp>
        <p:nvSpPr>
          <p:cNvPr id="11" name="文本框 10">
            <a:extLst>
              <a:ext uri="{FF2B5EF4-FFF2-40B4-BE49-F238E27FC236}">
                <a16:creationId xmlns:a16="http://schemas.microsoft.com/office/drawing/2014/main" id="{983B6E6B-11B1-DE60-3084-9B61A030423B}"/>
              </a:ext>
            </a:extLst>
          </p:cNvPr>
          <p:cNvSpPr txBox="1"/>
          <p:nvPr/>
        </p:nvSpPr>
        <p:spPr>
          <a:xfrm>
            <a:off x="7610475" y="2911607"/>
            <a:ext cx="2085975" cy="369332"/>
          </a:xfrm>
          <a:prstGeom prst="rect">
            <a:avLst/>
          </a:prstGeom>
          <a:noFill/>
        </p:spPr>
        <p:txBody>
          <a:bodyPr wrap="square">
            <a:spAutoFit/>
          </a:bodyPr>
          <a:lstStyle/>
          <a:p>
            <a:r>
              <a:rPr lang="en-US" altLang="zh-CN" dirty="0"/>
              <a:t>Scalable-</a:t>
            </a:r>
            <a:r>
              <a:rPr lang="en-US" altLang="zh-CN" dirty="0" err="1"/>
              <a:t>ViT</a:t>
            </a:r>
            <a:r>
              <a:rPr lang="zh-CN" altLang="en-US" dirty="0"/>
              <a:t>框架</a:t>
            </a:r>
          </a:p>
        </p:txBody>
      </p:sp>
      <p:pic>
        <p:nvPicPr>
          <p:cNvPr id="13" name="图片 12">
            <a:extLst>
              <a:ext uri="{FF2B5EF4-FFF2-40B4-BE49-F238E27FC236}">
                <a16:creationId xmlns:a16="http://schemas.microsoft.com/office/drawing/2014/main" id="{7123C4C2-6DED-FAEB-EC34-26D33EE1CA55}"/>
              </a:ext>
            </a:extLst>
          </p:cNvPr>
          <p:cNvPicPr>
            <a:picLocks noChangeAspect="1"/>
          </p:cNvPicPr>
          <p:nvPr/>
        </p:nvPicPr>
        <p:blipFill>
          <a:blip r:embed="rId4"/>
          <a:stretch>
            <a:fillRect/>
          </a:stretch>
        </p:blipFill>
        <p:spPr>
          <a:xfrm>
            <a:off x="7181644" y="3263467"/>
            <a:ext cx="2943636" cy="2705478"/>
          </a:xfrm>
          <a:prstGeom prst="rect">
            <a:avLst/>
          </a:prstGeom>
        </p:spPr>
      </p:pic>
      <p:sp>
        <p:nvSpPr>
          <p:cNvPr id="15" name="文本框 14">
            <a:extLst>
              <a:ext uri="{FF2B5EF4-FFF2-40B4-BE49-F238E27FC236}">
                <a16:creationId xmlns:a16="http://schemas.microsoft.com/office/drawing/2014/main" id="{FDD2F38F-9E16-8B38-0055-72BBDB3CC09F}"/>
              </a:ext>
            </a:extLst>
          </p:cNvPr>
          <p:cNvSpPr txBox="1"/>
          <p:nvPr/>
        </p:nvSpPr>
        <p:spPr>
          <a:xfrm>
            <a:off x="6866784" y="5909163"/>
            <a:ext cx="3912394" cy="369332"/>
          </a:xfrm>
          <a:prstGeom prst="rect">
            <a:avLst/>
          </a:prstGeom>
          <a:noFill/>
        </p:spPr>
        <p:txBody>
          <a:bodyPr wrap="square">
            <a:spAutoFit/>
          </a:bodyPr>
          <a:lstStyle/>
          <a:p>
            <a:r>
              <a:rPr lang="zh-CN" altLang="en-US" dirty="0"/>
              <a:t>local interactive module (LIM</a:t>
            </a:r>
            <a:r>
              <a:rPr lang="en-US" altLang="zh-CN" dirty="0"/>
              <a:t>)</a:t>
            </a:r>
            <a:r>
              <a:rPr lang="zh-CN" altLang="en-US" dirty="0"/>
              <a:t>计算图</a:t>
            </a:r>
          </a:p>
        </p:txBody>
      </p:sp>
      <p:sp>
        <p:nvSpPr>
          <p:cNvPr id="17" name="文本框 16">
            <a:extLst>
              <a:ext uri="{FF2B5EF4-FFF2-40B4-BE49-F238E27FC236}">
                <a16:creationId xmlns:a16="http://schemas.microsoft.com/office/drawing/2014/main" id="{9C308BCB-05FB-8354-063C-827CBE641BFC}"/>
              </a:ext>
            </a:extLst>
          </p:cNvPr>
          <p:cNvSpPr txBox="1"/>
          <p:nvPr/>
        </p:nvSpPr>
        <p:spPr>
          <a:xfrm>
            <a:off x="653302" y="4295201"/>
            <a:ext cx="6119812" cy="1200329"/>
          </a:xfrm>
          <a:prstGeom prst="rect">
            <a:avLst/>
          </a:prstGeom>
          <a:noFill/>
        </p:spPr>
        <p:txBody>
          <a:bodyPr wrap="square">
            <a:spAutoFit/>
          </a:bodyPr>
          <a:lstStyle/>
          <a:p>
            <a:r>
              <a:rPr lang="zh-CN" altLang="en-US" b="0" i="0" dirty="0">
                <a:solidFill>
                  <a:srgbClr val="4D4D4D"/>
                </a:solidFill>
                <a:effectLst/>
                <a:latin typeface="-apple-system"/>
              </a:rPr>
              <a:t>获得离散值的集合</a:t>
            </a:r>
            <a:r>
              <a:rPr lang="en-US" altLang="zh-CN" b="0" i="0" dirty="0">
                <a:solidFill>
                  <a:srgbClr val="4D4D4D"/>
                </a:solidFill>
                <a:effectLst/>
                <a:latin typeface="-apple-system"/>
              </a:rPr>
              <a:t>V</a:t>
            </a:r>
            <a:r>
              <a:rPr lang="zh-CN" altLang="en-US" b="0" i="0" dirty="0">
                <a:solidFill>
                  <a:srgbClr val="4D4D4D"/>
                </a:solidFill>
                <a:effectLst/>
                <a:latin typeface="-apple-system"/>
              </a:rPr>
              <a:t>之后，</a:t>
            </a:r>
            <a:r>
              <a:rPr lang="en-US" altLang="zh-CN" b="0" i="0" dirty="0">
                <a:solidFill>
                  <a:srgbClr val="4D4D4D"/>
                </a:solidFill>
                <a:effectLst/>
                <a:latin typeface="-apple-system"/>
              </a:rPr>
              <a:t>LIM</a:t>
            </a:r>
            <a:r>
              <a:rPr lang="zh-CN" altLang="en-US" b="0" i="0" dirty="0">
                <a:solidFill>
                  <a:srgbClr val="4D4D4D"/>
                </a:solidFill>
                <a:effectLst/>
                <a:latin typeface="-apple-system"/>
              </a:rPr>
              <a:t>将它们</a:t>
            </a:r>
            <a:r>
              <a:rPr lang="en-US" altLang="zh-CN" b="0" i="0" dirty="0">
                <a:solidFill>
                  <a:srgbClr val="4D4D4D"/>
                </a:solidFill>
                <a:effectLst/>
                <a:latin typeface="-apple-system"/>
              </a:rPr>
              <a:t>reshape</a:t>
            </a:r>
            <a:r>
              <a:rPr lang="zh-CN" altLang="en-US" b="0" i="0" dirty="0">
                <a:solidFill>
                  <a:srgbClr val="4D4D4D"/>
                </a:solidFill>
                <a:effectLst/>
                <a:latin typeface="-apple-system"/>
              </a:rPr>
              <a:t>为</a:t>
            </a:r>
            <a:r>
              <a:rPr lang="en-US" altLang="zh-CN" b="0" i="0" dirty="0">
                <a:solidFill>
                  <a:srgbClr val="4D4D4D"/>
                </a:solidFill>
                <a:effectLst/>
                <a:latin typeface="-apple-system"/>
              </a:rPr>
              <a:t>M×M×C,</a:t>
            </a:r>
            <a:r>
              <a:rPr lang="zh-CN" altLang="en-US" b="0" i="0" dirty="0">
                <a:solidFill>
                  <a:srgbClr val="4D4D4D"/>
                </a:solidFill>
                <a:effectLst/>
                <a:latin typeface="-apple-system"/>
              </a:rPr>
              <a:t>接着将其合并形状完整的</a:t>
            </a:r>
            <a:r>
              <a:rPr lang="en-US" altLang="zh-CN" b="0" i="0" dirty="0">
                <a:solidFill>
                  <a:srgbClr val="4D4D4D"/>
                </a:solidFill>
                <a:effectLst/>
                <a:latin typeface="-apple-system"/>
              </a:rPr>
              <a:t>value</a:t>
            </a:r>
            <a:r>
              <a:rPr lang="zh-CN" altLang="en-US" b="0" i="0" dirty="0">
                <a:solidFill>
                  <a:srgbClr val="4D4D4D"/>
                </a:solidFill>
                <a:effectLst/>
                <a:latin typeface="-apple-system"/>
              </a:rPr>
              <a:t>图（</a:t>
            </a:r>
            <a:r>
              <a:rPr lang="en-US" altLang="zh-CN" b="0" i="0" dirty="0">
                <a:solidFill>
                  <a:srgbClr val="4D4D4D"/>
                </a:solidFill>
                <a:effectLst/>
                <a:latin typeface="-apple-system"/>
              </a:rPr>
              <a:t>H×W×C</a:t>
            </a:r>
            <a:r>
              <a:rPr lang="zh-CN" altLang="en-US" b="0" i="0" dirty="0">
                <a:solidFill>
                  <a:srgbClr val="4D4D4D"/>
                </a:solidFill>
                <a:effectLst/>
                <a:latin typeface="-apple-system"/>
              </a:rPr>
              <a:t>）。紧接着，使用一个函数</a:t>
            </a:r>
            <a:r>
              <a:rPr lang="en-US" altLang="zh-CN" b="0" i="0" dirty="0">
                <a:solidFill>
                  <a:srgbClr val="4D4D4D"/>
                </a:solidFill>
                <a:effectLst/>
                <a:latin typeface="-apple-system"/>
              </a:rPr>
              <a:t>F (x)</a:t>
            </a:r>
            <a:r>
              <a:rPr lang="zh-CN" altLang="en-US" b="0" i="0" dirty="0">
                <a:solidFill>
                  <a:srgbClr val="4D4D4D"/>
                </a:solidFill>
                <a:effectLst/>
                <a:latin typeface="-apple-system"/>
              </a:rPr>
              <a:t>来建立相邻的</a:t>
            </a:r>
            <a:r>
              <a:rPr lang="en-US" altLang="zh-CN" b="0" i="0" dirty="0" err="1">
                <a:solidFill>
                  <a:srgbClr val="4D4D4D"/>
                </a:solidFill>
                <a:effectLst/>
                <a:latin typeface="-apple-system"/>
              </a:rPr>
              <a:t>Vn</a:t>
            </a:r>
            <a:r>
              <a:rPr lang="zh-CN" altLang="en-US" b="0" i="0" dirty="0">
                <a:solidFill>
                  <a:srgbClr val="4D4D4D"/>
                </a:solidFill>
                <a:effectLst/>
                <a:latin typeface="-apple-system"/>
              </a:rPr>
              <a:t>之间的连接。最终，输出的</a:t>
            </a:r>
            <a:r>
              <a:rPr lang="en-US" altLang="zh-CN" b="0" i="0" dirty="0">
                <a:solidFill>
                  <a:srgbClr val="4D4D4D"/>
                </a:solidFill>
                <a:effectLst/>
                <a:latin typeface="-apple-system"/>
              </a:rPr>
              <a:t>Y = F (V)</a:t>
            </a:r>
            <a:r>
              <a:rPr lang="zh-CN" altLang="en-US" b="0" i="0" dirty="0">
                <a:solidFill>
                  <a:srgbClr val="4D4D4D"/>
                </a:solidFill>
                <a:effectLst/>
                <a:latin typeface="-apple-system"/>
              </a:rPr>
              <a:t>是一个具有全局信息的完整全局特征图</a:t>
            </a:r>
            <a:endParaRPr lang="zh-CN" altLang="en-US" dirty="0"/>
          </a:p>
        </p:txBody>
      </p:sp>
    </p:spTree>
    <p:extLst>
      <p:ext uri="{BB962C8B-B14F-4D97-AF65-F5344CB8AC3E}">
        <p14:creationId xmlns:p14="http://schemas.microsoft.com/office/powerpoint/2010/main" val="1819472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Sep-</a:t>
            </a:r>
            <a:r>
              <a:rPr lang="en-US" altLang="zh-CN" sz="1800" dirty="0" err="1"/>
              <a:t>ViT</a:t>
            </a:r>
            <a:r>
              <a:rPr lang="zh-CN" altLang="en-US" sz="1800" dirty="0"/>
              <a:t>模型</a:t>
            </a:r>
          </a:p>
        </p:txBody>
      </p:sp>
      <p:pic>
        <p:nvPicPr>
          <p:cNvPr id="7" name="图片 6">
            <a:extLst>
              <a:ext uri="{FF2B5EF4-FFF2-40B4-BE49-F238E27FC236}">
                <a16:creationId xmlns:a16="http://schemas.microsoft.com/office/drawing/2014/main" id="{9DAF2D06-1575-FDF2-BCD3-4211ED1CFDF5}"/>
              </a:ext>
            </a:extLst>
          </p:cNvPr>
          <p:cNvPicPr>
            <a:picLocks noChangeAspect="1"/>
          </p:cNvPicPr>
          <p:nvPr/>
        </p:nvPicPr>
        <p:blipFill>
          <a:blip r:embed="rId2"/>
          <a:stretch>
            <a:fillRect/>
          </a:stretch>
        </p:blipFill>
        <p:spPr>
          <a:xfrm>
            <a:off x="1459585" y="1521938"/>
            <a:ext cx="6903365" cy="3744575"/>
          </a:xfrm>
          <a:prstGeom prst="rect">
            <a:avLst/>
          </a:prstGeom>
        </p:spPr>
      </p:pic>
      <p:sp>
        <p:nvSpPr>
          <p:cNvPr id="10" name="文本框 9">
            <a:extLst>
              <a:ext uri="{FF2B5EF4-FFF2-40B4-BE49-F238E27FC236}">
                <a16:creationId xmlns:a16="http://schemas.microsoft.com/office/drawing/2014/main" id="{1F111829-F552-73DB-9750-3383BCF18460}"/>
              </a:ext>
            </a:extLst>
          </p:cNvPr>
          <p:cNvSpPr txBox="1"/>
          <p:nvPr/>
        </p:nvSpPr>
        <p:spPr>
          <a:xfrm>
            <a:off x="164305" y="979548"/>
            <a:ext cx="10126421" cy="584775"/>
          </a:xfrm>
          <a:prstGeom prst="rect">
            <a:avLst/>
          </a:prstGeom>
          <a:noFill/>
        </p:spPr>
        <p:txBody>
          <a:bodyPr wrap="square">
            <a:spAutoFit/>
          </a:bodyPr>
          <a:lstStyle/>
          <a:p>
            <a:r>
              <a:rPr lang="en-US" altLang="zh-CN" sz="1600" dirty="0">
                <a:solidFill>
                  <a:srgbClr val="000000"/>
                </a:solidFill>
                <a:latin typeface="+mn-ea"/>
              </a:rPr>
              <a:t>Transformer</a:t>
            </a:r>
            <a:r>
              <a:rPr lang="zh-CN" altLang="en-US" sz="1600" b="0" i="0" dirty="0">
                <a:solidFill>
                  <a:srgbClr val="000000"/>
                </a:solidFill>
                <a:effectLst/>
                <a:latin typeface="+mn-ea"/>
              </a:rPr>
              <a:t>常需要大量的计算才能实现高性能，这对于部署在资源有限的设备上是一种负担。为了解决这些问题，我们借鉴深度可分离卷积并模仿其思想设计了可分离视觉转换器，简称</a:t>
            </a:r>
            <a:r>
              <a:rPr lang="en-US" altLang="zh-CN" sz="1600" b="0" i="0" dirty="0" err="1">
                <a:solidFill>
                  <a:srgbClr val="000000"/>
                </a:solidFill>
                <a:effectLst/>
                <a:latin typeface="+mn-ea"/>
              </a:rPr>
              <a:t>SepViT</a:t>
            </a:r>
            <a:endParaRPr lang="zh-CN" altLang="en-US" sz="1600" dirty="0">
              <a:latin typeface="+mn-ea"/>
            </a:endParaRPr>
          </a:p>
        </p:txBody>
      </p:sp>
      <p:sp>
        <p:nvSpPr>
          <p:cNvPr id="14" name="文本框 13">
            <a:extLst>
              <a:ext uri="{FF2B5EF4-FFF2-40B4-BE49-F238E27FC236}">
                <a16:creationId xmlns:a16="http://schemas.microsoft.com/office/drawing/2014/main" id="{7E9CE267-9989-135D-7EBC-A465F9928EF6}"/>
              </a:ext>
            </a:extLst>
          </p:cNvPr>
          <p:cNvSpPr txBox="1"/>
          <p:nvPr/>
        </p:nvSpPr>
        <p:spPr>
          <a:xfrm>
            <a:off x="726281" y="5459171"/>
            <a:ext cx="9760744" cy="307777"/>
          </a:xfrm>
          <a:prstGeom prst="rect">
            <a:avLst/>
          </a:prstGeom>
          <a:noFill/>
        </p:spPr>
        <p:txBody>
          <a:bodyPr wrap="square">
            <a:spAutoFit/>
          </a:bodyPr>
          <a:lstStyle/>
          <a:p>
            <a:r>
              <a:rPr lang="zh-CN" altLang="en-US" sz="1400" b="0" i="0" dirty="0">
                <a:solidFill>
                  <a:srgbClr val="000000"/>
                </a:solidFill>
                <a:effectLst/>
                <a:latin typeface="+mn-ea"/>
              </a:rPr>
              <a:t>在</a:t>
            </a:r>
            <a:r>
              <a:rPr lang="en-US" altLang="zh-CN" sz="1400" b="0" i="0" dirty="0" err="1">
                <a:solidFill>
                  <a:srgbClr val="000000"/>
                </a:solidFill>
                <a:effectLst/>
                <a:latin typeface="+mn-ea"/>
              </a:rPr>
              <a:t>SepViT</a:t>
            </a:r>
            <a:r>
              <a:rPr lang="zh-CN" altLang="en-US" sz="1400" b="0" i="0" dirty="0">
                <a:solidFill>
                  <a:srgbClr val="000000"/>
                </a:solidFill>
                <a:effectLst/>
                <a:latin typeface="+mn-ea"/>
              </a:rPr>
              <a:t>块中，各窗口内部的局部信息通信通过深度自注意</a:t>
            </a:r>
            <a:r>
              <a:rPr lang="en-US" altLang="zh-CN" sz="1400" b="0" i="0" dirty="0">
                <a:solidFill>
                  <a:srgbClr val="000000"/>
                </a:solidFill>
                <a:effectLst/>
                <a:latin typeface="+mn-ea"/>
              </a:rPr>
              <a:t>(DWA)</a:t>
            </a:r>
            <a:r>
              <a:rPr lang="zh-CN" altLang="en-US" sz="1400" b="0" i="0" dirty="0">
                <a:solidFill>
                  <a:srgbClr val="000000"/>
                </a:solidFill>
                <a:effectLst/>
                <a:latin typeface="+mn-ea"/>
              </a:rPr>
              <a:t>实现，窗口之间的全局信息交换通过点自注意</a:t>
            </a:r>
            <a:r>
              <a:rPr lang="en-US" altLang="zh-CN" sz="1400" b="0" i="0" dirty="0">
                <a:solidFill>
                  <a:srgbClr val="000000"/>
                </a:solidFill>
                <a:effectLst/>
                <a:latin typeface="+mn-ea"/>
              </a:rPr>
              <a:t>(PWA)</a:t>
            </a:r>
            <a:r>
              <a:rPr lang="zh-CN" altLang="en-US" sz="1400" b="0" i="0" dirty="0">
                <a:solidFill>
                  <a:srgbClr val="000000"/>
                </a:solidFill>
                <a:effectLst/>
                <a:latin typeface="+mn-ea"/>
              </a:rPr>
              <a:t>实现</a:t>
            </a:r>
            <a:endParaRPr lang="zh-CN" altLang="en-US" sz="1400" dirty="0">
              <a:latin typeface="+mn-ea"/>
            </a:endParaRPr>
          </a:p>
        </p:txBody>
      </p:sp>
    </p:spTree>
    <p:extLst>
      <p:ext uri="{BB962C8B-B14F-4D97-AF65-F5344CB8AC3E}">
        <p14:creationId xmlns:p14="http://schemas.microsoft.com/office/powerpoint/2010/main" val="3194329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06056"/>
            <a:ext cx="155100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372934" y="833163"/>
            <a:ext cx="1261884" cy="523220"/>
          </a:xfrm>
          <a:prstGeom prst="rect">
            <a:avLst/>
          </a:prstGeom>
          <a:noFill/>
        </p:spPr>
        <p:txBody>
          <a:bodyPr wrap="none" rtlCol="0">
            <a:spAutoFit/>
          </a:bodyPr>
          <a:lstStyle/>
          <a:p>
            <a:r>
              <a:rPr lang="zh-CN" altLang="en-US" sz="2800" dirty="0"/>
              <a:t>编码器</a:t>
            </a:r>
          </a:p>
        </p:txBody>
      </p:sp>
      <p:sp>
        <p:nvSpPr>
          <p:cNvPr id="2" name="矩形 1"/>
          <p:cNvSpPr/>
          <p:nvPr/>
        </p:nvSpPr>
        <p:spPr>
          <a:xfrm>
            <a:off x="680115" y="1331090"/>
            <a:ext cx="3938184" cy="4170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5" name="直接箭头连接符 4"/>
          <p:cNvCxnSpPr/>
          <p:nvPr/>
        </p:nvCxnSpPr>
        <p:spPr>
          <a:xfrm flipV="1">
            <a:off x="2649207" y="5125348"/>
            <a:ext cx="0" cy="68514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矩形 7"/>
          <p:cNvSpPr/>
          <p:nvPr/>
        </p:nvSpPr>
        <p:spPr>
          <a:xfrm>
            <a:off x="1294538" y="4541258"/>
            <a:ext cx="2709338" cy="51464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多头注意力模块</a:t>
            </a:r>
          </a:p>
        </p:txBody>
      </p:sp>
      <p:cxnSp>
        <p:nvCxnSpPr>
          <p:cNvPr id="15" name="直接箭头连接符 14"/>
          <p:cNvCxnSpPr/>
          <p:nvPr/>
        </p:nvCxnSpPr>
        <p:spPr>
          <a:xfrm flipV="1">
            <a:off x="2649207" y="4120587"/>
            <a:ext cx="0" cy="42067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矩形 16"/>
          <p:cNvSpPr/>
          <p:nvPr/>
        </p:nvSpPr>
        <p:spPr>
          <a:xfrm>
            <a:off x="1294538" y="3607690"/>
            <a:ext cx="2709338" cy="5146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加法</a:t>
            </a:r>
            <a:r>
              <a:rPr lang="en-US" altLang="zh-CN" dirty="0"/>
              <a:t>&amp;</a:t>
            </a:r>
            <a:r>
              <a:rPr lang="zh-CN" altLang="en-US" dirty="0"/>
              <a:t>正则化</a:t>
            </a:r>
          </a:p>
        </p:txBody>
      </p:sp>
      <p:cxnSp>
        <p:nvCxnSpPr>
          <p:cNvPr id="19" name="直接箭头连接符 18"/>
          <p:cNvCxnSpPr/>
          <p:nvPr/>
        </p:nvCxnSpPr>
        <p:spPr>
          <a:xfrm flipV="1">
            <a:off x="2649207" y="3187019"/>
            <a:ext cx="0" cy="42067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矩形 19"/>
          <p:cNvSpPr/>
          <p:nvPr/>
        </p:nvSpPr>
        <p:spPr>
          <a:xfrm>
            <a:off x="1294538" y="2682330"/>
            <a:ext cx="2709338" cy="51464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前向输入网络</a:t>
            </a:r>
          </a:p>
        </p:txBody>
      </p:sp>
      <p:cxnSp>
        <p:nvCxnSpPr>
          <p:cNvPr id="21" name="直接箭头连接符 20"/>
          <p:cNvCxnSpPr/>
          <p:nvPr/>
        </p:nvCxnSpPr>
        <p:spPr>
          <a:xfrm flipV="1">
            <a:off x="2649207" y="2261659"/>
            <a:ext cx="0" cy="42067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矩形 21"/>
          <p:cNvSpPr/>
          <p:nvPr/>
        </p:nvSpPr>
        <p:spPr>
          <a:xfrm>
            <a:off x="1294538" y="1748762"/>
            <a:ext cx="2709338" cy="5146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加法</a:t>
            </a:r>
            <a:r>
              <a:rPr lang="en-US" altLang="zh-CN" dirty="0"/>
              <a:t>&amp;</a:t>
            </a:r>
            <a:r>
              <a:rPr lang="zh-CN" altLang="en-US" dirty="0"/>
              <a:t>正则化</a:t>
            </a:r>
          </a:p>
        </p:txBody>
      </p:sp>
      <p:cxnSp>
        <p:nvCxnSpPr>
          <p:cNvPr id="23" name="直接箭头连接符 22"/>
          <p:cNvCxnSpPr/>
          <p:nvPr/>
        </p:nvCxnSpPr>
        <p:spPr>
          <a:xfrm flipV="1">
            <a:off x="949657" y="3917075"/>
            <a:ext cx="0" cy="1410366"/>
          </a:xfrm>
          <a:prstGeom prst="straightConnector1">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箭头连接符 25"/>
          <p:cNvCxnSpPr/>
          <p:nvPr/>
        </p:nvCxnSpPr>
        <p:spPr>
          <a:xfrm flipV="1">
            <a:off x="949657" y="1979271"/>
            <a:ext cx="0" cy="1449729"/>
          </a:xfrm>
          <a:prstGeom prst="straightConnector1">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箭头连接符 28"/>
          <p:cNvCxnSpPr/>
          <p:nvPr/>
        </p:nvCxnSpPr>
        <p:spPr>
          <a:xfrm>
            <a:off x="949657" y="3429000"/>
            <a:ext cx="1699550" cy="0"/>
          </a:xfrm>
          <a:prstGeom prst="straightConnector1">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直接箭头连接符 31"/>
          <p:cNvCxnSpPr/>
          <p:nvPr/>
        </p:nvCxnSpPr>
        <p:spPr>
          <a:xfrm>
            <a:off x="949657" y="5334000"/>
            <a:ext cx="1699550" cy="0"/>
          </a:xfrm>
          <a:prstGeom prst="straightConnector1">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直接箭头连接符 32"/>
          <p:cNvCxnSpPr>
            <a:cxnSpLocks/>
          </p:cNvCxnSpPr>
          <p:nvPr/>
        </p:nvCxnSpPr>
        <p:spPr>
          <a:xfrm flipV="1">
            <a:off x="949656" y="1972714"/>
            <a:ext cx="420673" cy="170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p:cNvCxnSpPr>
            <a:cxnSpLocks/>
          </p:cNvCxnSpPr>
          <p:nvPr/>
        </p:nvCxnSpPr>
        <p:spPr>
          <a:xfrm flipV="1">
            <a:off x="949656" y="3907950"/>
            <a:ext cx="420673" cy="170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文本框 35"/>
          <p:cNvSpPr txBox="1"/>
          <p:nvPr/>
        </p:nvSpPr>
        <p:spPr>
          <a:xfrm>
            <a:off x="324098" y="125909"/>
            <a:ext cx="902811" cy="523220"/>
          </a:xfrm>
          <a:prstGeom prst="rect">
            <a:avLst/>
          </a:prstGeom>
          <a:noFill/>
        </p:spPr>
        <p:txBody>
          <a:bodyPr wrap="none" rtlCol="0">
            <a:spAutoFit/>
          </a:bodyPr>
          <a:lstStyle/>
          <a:p>
            <a:r>
              <a:rPr lang="zh-CN" altLang="en-US" sz="2800" dirty="0"/>
              <a:t>原理</a:t>
            </a:r>
          </a:p>
        </p:txBody>
      </p:sp>
      <p:sp>
        <p:nvSpPr>
          <p:cNvPr id="37" name="文本框 36"/>
          <p:cNvSpPr txBox="1"/>
          <p:nvPr/>
        </p:nvSpPr>
        <p:spPr>
          <a:xfrm>
            <a:off x="6816711" y="823733"/>
            <a:ext cx="1261884" cy="523220"/>
          </a:xfrm>
          <a:prstGeom prst="rect">
            <a:avLst/>
          </a:prstGeom>
          <a:noFill/>
        </p:spPr>
        <p:txBody>
          <a:bodyPr wrap="none" rtlCol="0">
            <a:spAutoFit/>
          </a:bodyPr>
          <a:lstStyle/>
          <a:p>
            <a:r>
              <a:rPr lang="zh-CN" altLang="en-US" sz="2800" dirty="0"/>
              <a:t>解码器</a:t>
            </a:r>
          </a:p>
        </p:txBody>
      </p:sp>
      <p:sp>
        <p:nvSpPr>
          <p:cNvPr id="38" name="矩形 37"/>
          <p:cNvSpPr/>
          <p:nvPr/>
        </p:nvSpPr>
        <p:spPr>
          <a:xfrm>
            <a:off x="6959278" y="1333234"/>
            <a:ext cx="3938184" cy="4170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41" name="直接箭头连接符 40"/>
          <p:cNvCxnSpPr/>
          <p:nvPr/>
        </p:nvCxnSpPr>
        <p:spPr>
          <a:xfrm flipV="1">
            <a:off x="8928370" y="5127492"/>
            <a:ext cx="0" cy="68514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矩形 43"/>
          <p:cNvSpPr/>
          <p:nvPr/>
        </p:nvSpPr>
        <p:spPr>
          <a:xfrm>
            <a:off x="7573701" y="4543402"/>
            <a:ext cx="2709338" cy="51464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多头注意力模块</a:t>
            </a:r>
          </a:p>
        </p:txBody>
      </p:sp>
      <p:cxnSp>
        <p:nvCxnSpPr>
          <p:cNvPr id="51" name="直接箭头连接符 50"/>
          <p:cNvCxnSpPr/>
          <p:nvPr/>
        </p:nvCxnSpPr>
        <p:spPr>
          <a:xfrm flipV="1">
            <a:off x="8928370" y="4122731"/>
            <a:ext cx="0" cy="42067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矩形 51"/>
          <p:cNvSpPr/>
          <p:nvPr/>
        </p:nvSpPr>
        <p:spPr>
          <a:xfrm>
            <a:off x="7573701" y="3609834"/>
            <a:ext cx="2709338" cy="5146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加法</a:t>
            </a:r>
            <a:r>
              <a:rPr lang="en-US" altLang="zh-CN" dirty="0"/>
              <a:t>&amp;</a:t>
            </a:r>
            <a:r>
              <a:rPr lang="zh-CN" altLang="en-US" dirty="0"/>
              <a:t>正则化</a:t>
            </a:r>
          </a:p>
        </p:txBody>
      </p:sp>
      <p:cxnSp>
        <p:nvCxnSpPr>
          <p:cNvPr id="53" name="直接箭头连接符 52"/>
          <p:cNvCxnSpPr/>
          <p:nvPr/>
        </p:nvCxnSpPr>
        <p:spPr>
          <a:xfrm flipV="1">
            <a:off x="8928370" y="3189163"/>
            <a:ext cx="0" cy="42067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矩形 53"/>
          <p:cNvSpPr/>
          <p:nvPr/>
        </p:nvSpPr>
        <p:spPr>
          <a:xfrm>
            <a:off x="7573701" y="2684474"/>
            <a:ext cx="2709338" cy="51464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前向输入网络</a:t>
            </a:r>
          </a:p>
        </p:txBody>
      </p:sp>
      <p:cxnSp>
        <p:nvCxnSpPr>
          <p:cNvPr id="55" name="直接箭头连接符 54"/>
          <p:cNvCxnSpPr/>
          <p:nvPr/>
        </p:nvCxnSpPr>
        <p:spPr>
          <a:xfrm flipV="1">
            <a:off x="8928370" y="2263803"/>
            <a:ext cx="0" cy="42067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6" name="矩形 55"/>
          <p:cNvSpPr/>
          <p:nvPr/>
        </p:nvSpPr>
        <p:spPr>
          <a:xfrm>
            <a:off x="7573701" y="1750906"/>
            <a:ext cx="2709338" cy="5146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加法</a:t>
            </a:r>
            <a:r>
              <a:rPr lang="en-US" altLang="zh-CN" dirty="0"/>
              <a:t>&amp;</a:t>
            </a:r>
            <a:r>
              <a:rPr lang="zh-CN" altLang="en-US" dirty="0"/>
              <a:t>正则化</a:t>
            </a:r>
          </a:p>
        </p:txBody>
      </p:sp>
      <p:cxnSp>
        <p:nvCxnSpPr>
          <p:cNvPr id="58" name="直接箭头连接符 57"/>
          <p:cNvCxnSpPr/>
          <p:nvPr/>
        </p:nvCxnSpPr>
        <p:spPr>
          <a:xfrm flipV="1">
            <a:off x="7228820" y="3919219"/>
            <a:ext cx="0" cy="1410366"/>
          </a:xfrm>
          <a:prstGeom prst="straightConnector1">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直接箭头连接符 59"/>
          <p:cNvCxnSpPr/>
          <p:nvPr/>
        </p:nvCxnSpPr>
        <p:spPr>
          <a:xfrm flipV="1">
            <a:off x="7228820" y="1981415"/>
            <a:ext cx="0" cy="1449729"/>
          </a:xfrm>
          <a:prstGeom prst="straightConnector1">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直接箭头连接符 60"/>
          <p:cNvCxnSpPr/>
          <p:nvPr/>
        </p:nvCxnSpPr>
        <p:spPr>
          <a:xfrm>
            <a:off x="7228820" y="3431144"/>
            <a:ext cx="1699550" cy="0"/>
          </a:xfrm>
          <a:prstGeom prst="straightConnector1">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直接箭头连接符 62"/>
          <p:cNvCxnSpPr/>
          <p:nvPr/>
        </p:nvCxnSpPr>
        <p:spPr>
          <a:xfrm>
            <a:off x="7228820" y="5336144"/>
            <a:ext cx="1699550" cy="0"/>
          </a:xfrm>
          <a:prstGeom prst="straightConnector1">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直接箭头连接符 63"/>
          <p:cNvCxnSpPr/>
          <p:nvPr/>
        </p:nvCxnSpPr>
        <p:spPr>
          <a:xfrm flipV="1">
            <a:off x="7228819" y="1974858"/>
            <a:ext cx="420673" cy="170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p:cNvCxnSpPr/>
          <p:nvPr/>
        </p:nvCxnSpPr>
        <p:spPr>
          <a:xfrm flipV="1">
            <a:off x="7228819" y="3910094"/>
            <a:ext cx="420673" cy="170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 y="283384"/>
            <a:ext cx="4843219" cy="369332"/>
          </a:xfrm>
          <a:prstGeom prst="rect">
            <a:avLst/>
          </a:prstGeom>
          <a:noFill/>
        </p:spPr>
        <p:txBody>
          <a:bodyPr wrap="square">
            <a:spAutoFit/>
          </a:bodyPr>
          <a:lstStyle/>
          <a:p>
            <a:r>
              <a:rPr lang="en-US" altLang="zh-CN" dirty="0"/>
              <a:t>Sep-</a:t>
            </a:r>
            <a:r>
              <a:rPr lang="en-US" altLang="zh-CN" sz="1800" dirty="0" err="1"/>
              <a:t>ViT</a:t>
            </a:r>
            <a:r>
              <a:rPr lang="zh-CN" altLang="en-US" sz="1800" dirty="0"/>
              <a:t>模型</a:t>
            </a:r>
          </a:p>
        </p:txBody>
      </p:sp>
      <p:sp>
        <p:nvSpPr>
          <p:cNvPr id="2" name="文本框 1">
            <a:extLst>
              <a:ext uri="{FF2B5EF4-FFF2-40B4-BE49-F238E27FC236}">
                <a16:creationId xmlns:a16="http://schemas.microsoft.com/office/drawing/2014/main" id="{41A7603E-F02B-7B8E-043F-C58E3FB3CBDD}"/>
              </a:ext>
            </a:extLst>
          </p:cNvPr>
          <p:cNvSpPr txBox="1"/>
          <p:nvPr/>
        </p:nvSpPr>
        <p:spPr>
          <a:xfrm>
            <a:off x="209550" y="767566"/>
            <a:ext cx="11430000" cy="3108543"/>
          </a:xfrm>
          <a:prstGeom prst="rect">
            <a:avLst/>
          </a:prstGeom>
          <a:noFill/>
        </p:spPr>
        <p:txBody>
          <a:bodyPr wrap="square">
            <a:spAutoFit/>
          </a:bodyPr>
          <a:lstStyle/>
          <a:p>
            <a:r>
              <a:rPr lang="zh-CN" altLang="en-US" dirty="0"/>
              <a:t>Depthwise Self-Attention（DWA）：</a:t>
            </a:r>
            <a:endParaRPr lang="en-US" altLang="zh-CN" dirty="0"/>
          </a:p>
          <a:p>
            <a:pPr marL="285750" indent="-285750">
              <a:buFont typeface="Arial" panose="020B0604020202020204" pitchFamily="34" charset="0"/>
              <a:buChar char="•"/>
            </a:pPr>
            <a:r>
              <a:rPr lang="zh-CN" altLang="en-US" sz="1600" dirty="0"/>
              <a:t>基于window-based self-attention。对不同的窗口引入一个独立的</a:t>
            </a:r>
            <a:r>
              <a:rPr lang="zh-CN" altLang="en-US" sz="1600" dirty="0">
                <a:solidFill>
                  <a:srgbClr val="FF0000"/>
                </a:solidFill>
              </a:rPr>
              <a:t>window token</a:t>
            </a:r>
            <a:r>
              <a:rPr lang="zh-CN" altLang="en-US" sz="1600" dirty="0"/>
              <a:t>，作为窗口内中的整体表征，以便于简化之后的窗口之间的交互计算，该方法可以在极小的计算代价下模拟window间的注意力关系。可以作为该窗口的全局表征。</a:t>
            </a:r>
            <a:endParaRPr lang="en-US" altLang="zh-CN" sz="1600" dirty="0"/>
          </a:p>
          <a:p>
            <a:pPr marL="285750" indent="-285750">
              <a:buFont typeface="Arial" panose="020B0604020202020204" pitchFamily="34" charset="0"/>
              <a:buChar char="•"/>
            </a:pPr>
            <a:r>
              <a:rPr lang="zh-CN" altLang="en-US" sz="1600" dirty="0"/>
              <a:t>对window内所有像素token与对应window token的序列集合执行Attention操作。 这一操作处理单独窗口内的信息，可以将他们看做是输入特征图的一个通道，这些窗口包含着不同的信息。旨在融合每个通道内的空间信息。</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r>
              <a:rPr lang="en-US" altLang="zh-CN" dirty="0"/>
              <a:t>Pointwise Self-Attention</a:t>
            </a:r>
            <a:r>
              <a:rPr lang="zh-CN" altLang="en-US" dirty="0"/>
              <a:t>（</a:t>
            </a:r>
            <a:r>
              <a:rPr lang="en-US" altLang="zh-CN" dirty="0"/>
              <a:t>PWA</a:t>
            </a:r>
            <a:r>
              <a:rPr lang="zh-CN" altLang="en-US" dirty="0"/>
              <a:t>）：</a:t>
            </a:r>
            <a:endParaRPr lang="en-US" altLang="zh-CN" dirty="0"/>
          </a:p>
          <a:p>
            <a:pPr marL="285750" indent="-285750">
              <a:buFont typeface="Arial" panose="020B0604020202020204" pitchFamily="34" charset="0"/>
              <a:buChar char="•"/>
            </a:pPr>
            <a:r>
              <a:rPr lang="zh-CN" altLang="en-US" sz="1600" dirty="0"/>
              <a:t>先从</a:t>
            </a:r>
            <a:r>
              <a:rPr lang="en-US" altLang="zh-CN" sz="1600" dirty="0"/>
              <a:t>DWA</a:t>
            </a:r>
            <a:r>
              <a:rPr lang="zh-CN" altLang="en-US" sz="1600" dirty="0"/>
              <a:t>中提取特征图和</a:t>
            </a:r>
            <a:r>
              <a:rPr lang="en-US" altLang="zh-CN" sz="1600" dirty="0"/>
              <a:t>window tokens</a:t>
            </a:r>
            <a:r>
              <a:rPr lang="zh-CN" altLang="en-US" sz="1600" dirty="0"/>
              <a:t>。</a:t>
            </a:r>
            <a:endParaRPr lang="en-US" altLang="zh-CN" sz="1600" dirty="0"/>
          </a:p>
          <a:p>
            <a:pPr marL="285750" indent="-285750">
              <a:buFont typeface="Arial" panose="020B0604020202020204" pitchFamily="34" charset="0"/>
              <a:buChar char="•"/>
            </a:pPr>
            <a:r>
              <a:rPr lang="zh-CN" altLang="en-US" sz="1600" dirty="0"/>
              <a:t>在将</a:t>
            </a:r>
            <a:r>
              <a:rPr lang="en-US" altLang="zh-CN" sz="1600" dirty="0"/>
              <a:t>window tokens</a:t>
            </a:r>
            <a:r>
              <a:rPr lang="zh-CN" altLang="en-US" sz="1600" dirty="0"/>
              <a:t>用于建模窗口之间的注意力关系，并在</a:t>
            </a:r>
            <a:r>
              <a:rPr lang="en-US" altLang="zh-CN" sz="1600" dirty="0"/>
              <a:t>LN</a:t>
            </a:r>
            <a:r>
              <a:rPr lang="zh-CN" altLang="en-US" sz="1600" dirty="0"/>
              <a:t>和</a:t>
            </a:r>
            <a:r>
              <a:rPr lang="en-US" altLang="zh-CN" sz="1600" dirty="0"/>
              <a:t>GELU</a:t>
            </a:r>
            <a:r>
              <a:rPr lang="zh-CN" altLang="en-US" sz="1600" dirty="0"/>
              <a:t>之后通过两个独立的线性映射，获得</a:t>
            </a:r>
            <a:r>
              <a:rPr lang="en-US" altLang="zh-CN" sz="1600" dirty="0"/>
              <a:t>Q</a:t>
            </a:r>
            <a:r>
              <a:rPr lang="zh-CN" altLang="en-US" sz="1600" dirty="0"/>
              <a:t>和</a:t>
            </a:r>
            <a:r>
              <a:rPr lang="en-US" altLang="zh-CN" sz="1600" dirty="0"/>
              <a:t>K</a:t>
            </a:r>
            <a:r>
              <a:rPr lang="zh-CN" altLang="en-US" sz="1600" dirty="0"/>
              <a:t>。之后生成一个窗口之间的</a:t>
            </a:r>
            <a:r>
              <a:rPr lang="en-US" altLang="zh-CN" sz="1600" dirty="0"/>
              <a:t>attention map</a:t>
            </a:r>
            <a:r>
              <a:rPr lang="zh-CN" altLang="en-US" sz="1600" dirty="0"/>
              <a:t>。</a:t>
            </a:r>
            <a:endParaRPr lang="en-US" altLang="zh-CN" sz="1600" dirty="0"/>
          </a:p>
          <a:p>
            <a:pPr marL="285750" indent="-285750">
              <a:buFont typeface="Arial" panose="020B0604020202020204" pitchFamily="34" charset="0"/>
              <a:buChar char="•"/>
            </a:pPr>
            <a:r>
              <a:rPr lang="zh-CN" altLang="en-US" sz="1600" dirty="0"/>
              <a:t>同时直接将前面的特征图作为</a:t>
            </a:r>
            <a:r>
              <a:rPr lang="en-US" altLang="zh-CN" sz="1600" dirty="0"/>
              <a:t>PWA</a:t>
            </a:r>
            <a:r>
              <a:rPr lang="zh-CN" altLang="en-US" sz="1600" dirty="0"/>
              <a:t>的</a:t>
            </a:r>
            <a:r>
              <a:rPr lang="en-US" altLang="zh-CN" sz="1600" dirty="0"/>
              <a:t>V</a:t>
            </a:r>
            <a:r>
              <a:rPr lang="zh-CN" altLang="en-US" sz="1600" dirty="0"/>
              <a:t>（也就是没有额外的处理），对</a:t>
            </a:r>
            <a:r>
              <a:rPr lang="en-US" altLang="zh-CN" sz="1600" dirty="0"/>
              <a:t>window</a:t>
            </a:r>
            <a:r>
              <a:rPr lang="zh-CN" altLang="en-US" sz="1600" dirty="0"/>
              <a:t>维度进行全局加权，从而计算最终的输出。</a:t>
            </a:r>
          </a:p>
        </p:txBody>
      </p:sp>
    </p:spTree>
    <p:extLst>
      <p:ext uri="{BB962C8B-B14F-4D97-AF65-F5344CB8AC3E}">
        <p14:creationId xmlns:p14="http://schemas.microsoft.com/office/powerpoint/2010/main" val="452987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83384"/>
            <a:ext cx="2500131" cy="369332"/>
          </a:xfrm>
          <a:prstGeom prst="rect">
            <a:avLst/>
          </a:prstGeom>
          <a:noFill/>
        </p:spPr>
        <p:txBody>
          <a:bodyPr wrap="square">
            <a:spAutoFit/>
          </a:bodyPr>
          <a:lstStyle/>
          <a:p>
            <a:r>
              <a:rPr lang="en-US" altLang="zh-CN" sz="1800" dirty="0" err="1"/>
              <a:t>Swin-Ttansformer</a:t>
            </a:r>
            <a:r>
              <a:rPr lang="zh-CN" altLang="en-US" sz="1800" dirty="0"/>
              <a:t>模型</a:t>
            </a:r>
          </a:p>
        </p:txBody>
      </p:sp>
      <p:pic>
        <p:nvPicPr>
          <p:cNvPr id="5" name="图片 4">
            <a:extLst>
              <a:ext uri="{FF2B5EF4-FFF2-40B4-BE49-F238E27FC236}">
                <a16:creationId xmlns:a16="http://schemas.microsoft.com/office/drawing/2014/main" id="{7DFDABDD-F3CC-553B-DB45-D369641704A9}"/>
              </a:ext>
            </a:extLst>
          </p:cNvPr>
          <p:cNvPicPr>
            <a:picLocks noChangeAspect="1"/>
          </p:cNvPicPr>
          <p:nvPr/>
        </p:nvPicPr>
        <p:blipFill>
          <a:blip r:embed="rId2"/>
          <a:stretch>
            <a:fillRect/>
          </a:stretch>
        </p:blipFill>
        <p:spPr>
          <a:xfrm>
            <a:off x="840783" y="836699"/>
            <a:ext cx="9906000" cy="2811162"/>
          </a:xfrm>
          <a:prstGeom prst="rect">
            <a:avLst/>
          </a:prstGeom>
        </p:spPr>
      </p:pic>
      <p:sp>
        <p:nvSpPr>
          <p:cNvPr id="8" name="文本框 7">
            <a:extLst>
              <a:ext uri="{FF2B5EF4-FFF2-40B4-BE49-F238E27FC236}">
                <a16:creationId xmlns:a16="http://schemas.microsoft.com/office/drawing/2014/main" id="{F40E69B7-9C4B-AA95-D2E8-BF3031849BB1}"/>
              </a:ext>
            </a:extLst>
          </p:cNvPr>
          <p:cNvSpPr txBox="1"/>
          <p:nvPr/>
        </p:nvSpPr>
        <p:spPr>
          <a:xfrm>
            <a:off x="339025" y="3831843"/>
            <a:ext cx="10533036" cy="1815882"/>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Swin 使用了类似</a:t>
            </a:r>
            <a:r>
              <a:rPr lang="en-US" altLang="zh-CN" sz="1400" dirty="0"/>
              <a:t>CNN</a:t>
            </a:r>
            <a:r>
              <a:rPr lang="zh-CN" altLang="en-US" sz="1400" dirty="0"/>
              <a:t>中的</a:t>
            </a:r>
            <a:r>
              <a:rPr lang="zh-CN" altLang="en-US" sz="1400" dirty="0">
                <a:solidFill>
                  <a:srgbClr val="FF0000"/>
                </a:solidFill>
              </a:rPr>
              <a:t>层次化构建方法</a:t>
            </a:r>
            <a:r>
              <a:rPr lang="zh-CN" altLang="en-US" sz="1400" dirty="0"/>
              <a:t>（Hierarchical feature maps），比如特征图尺寸中有对图像下采样4倍的，8倍的以及16倍的，这样的backbone有助于</a:t>
            </a:r>
            <a:r>
              <a:rPr lang="zh-CN" altLang="en-US" sz="1400" dirty="0">
                <a:solidFill>
                  <a:srgbClr val="FF0000"/>
                </a:solidFill>
              </a:rPr>
              <a:t>在此基础上构建目标检测，实例分割等任务</a:t>
            </a:r>
            <a:r>
              <a:rPr lang="zh-CN" altLang="en-US" sz="1400" dirty="0"/>
              <a:t>。而在之前的ViT中是一开始就直接下采样16倍，后面的特征图也是维持这个下采样率不变。</a:t>
            </a:r>
            <a:endParaRPr lang="en-US" altLang="zh-CN" sz="1400" dirty="0"/>
          </a:p>
          <a:p>
            <a:pPr marL="285750" indent="-285750">
              <a:buFont typeface="Arial" panose="020B0604020202020204" pitchFamily="34" charset="0"/>
              <a:buChar char="•"/>
            </a:pPr>
            <a:r>
              <a:rPr lang="zh-CN" altLang="en-US" sz="1400" dirty="0"/>
              <a:t>在Swin 中使用了</a:t>
            </a:r>
            <a:r>
              <a:rPr lang="zh-CN" altLang="en-US" sz="1400" dirty="0">
                <a:solidFill>
                  <a:srgbClr val="FF0000"/>
                </a:solidFill>
              </a:rPr>
              <a:t>Windows Multi-Head Self-Attention(W-MSA)</a:t>
            </a:r>
            <a:r>
              <a:rPr lang="zh-CN" altLang="en-US" sz="1400" dirty="0"/>
              <a:t>的概念，比如在下图的4倍下采样和8倍下采样中，将特征图划分成了多个不相交的区域（Window），并且Multi-Head Self-Attention只在每个窗口（Window）内进行。相对于</a:t>
            </a:r>
            <a:r>
              <a:rPr lang="en-US" altLang="zh-CN" sz="1400" dirty="0" err="1"/>
              <a:t>ViT</a:t>
            </a:r>
            <a:r>
              <a:rPr lang="zh-CN" altLang="en-US" sz="1400" dirty="0"/>
              <a:t>中直接对整个（Global）特征图进行Multi-Head Self-Attention，这样做的目的是</a:t>
            </a:r>
            <a:r>
              <a:rPr lang="zh-CN" altLang="en-US" sz="1400" dirty="0">
                <a:solidFill>
                  <a:srgbClr val="FF0000"/>
                </a:solidFill>
              </a:rPr>
              <a:t>能够减少计算量</a:t>
            </a:r>
            <a:r>
              <a:rPr lang="zh-CN" altLang="en-US" sz="1400" dirty="0"/>
              <a:t>的，尤其是在浅层特征图很大的时候。这样做虽然</a:t>
            </a:r>
            <a:r>
              <a:rPr lang="zh-CN" altLang="en-US" sz="1400" dirty="0">
                <a:solidFill>
                  <a:srgbClr val="FF0000"/>
                </a:solidFill>
              </a:rPr>
              <a:t>减少了计算量但也会隔绝不同窗口之间的信息传递</a:t>
            </a:r>
            <a:r>
              <a:rPr lang="zh-CN" altLang="en-US" sz="1400" dirty="0"/>
              <a:t>，所以在论文中作者又提出了 </a:t>
            </a:r>
            <a:r>
              <a:rPr lang="zh-CN" altLang="en-US" sz="1400" dirty="0">
                <a:solidFill>
                  <a:srgbClr val="FF0000"/>
                </a:solidFill>
              </a:rPr>
              <a:t>Shifted Windows Multi-Head Self-Attention(SW-MSA)</a:t>
            </a:r>
            <a:r>
              <a:rPr lang="zh-CN" altLang="en-US" sz="1400" dirty="0"/>
              <a:t>的概念，通过此方法能够让信息在相邻的窗口中进行传递</a:t>
            </a:r>
            <a:r>
              <a:rPr lang="en-US" altLang="zh-CN" sz="1400" dirty="0"/>
              <a:t>.</a:t>
            </a:r>
            <a:endParaRPr lang="zh-CN" altLang="en-US" sz="1400" dirty="0"/>
          </a:p>
        </p:txBody>
      </p:sp>
    </p:spTree>
    <p:extLst>
      <p:ext uri="{BB962C8B-B14F-4D97-AF65-F5344CB8AC3E}">
        <p14:creationId xmlns:p14="http://schemas.microsoft.com/office/powerpoint/2010/main" val="1415871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FDABDD-F3CC-553B-DB45-D369641704A9}"/>
              </a:ext>
            </a:extLst>
          </p:cNvPr>
          <p:cNvPicPr>
            <a:picLocks noChangeAspect="1"/>
          </p:cNvPicPr>
          <p:nvPr/>
        </p:nvPicPr>
        <p:blipFill>
          <a:blip r:embed="rId2"/>
          <a:stretch>
            <a:fillRect/>
          </a:stretch>
        </p:blipFill>
        <p:spPr>
          <a:xfrm>
            <a:off x="771042" y="468050"/>
            <a:ext cx="9906000" cy="2811162"/>
          </a:xfrm>
          <a:prstGeom prst="rect">
            <a:avLst/>
          </a:prstGeom>
        </p:spPr>
      </p:pic>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83384"/>
            <a:ext cx="2500131" cy="369332"/>
          </a:xfrm>
          <a:prstGeom prst="rect">
            <a:avLst/>
          </a:prstGeom>
          <a:noFill/>
        </p:spPr>
        <p:txBody>
          <a:bodyPr wrap="square">
            <a:spAutoFit/>
          </a:bodyPr>
          <a:lstStyle/>
          <a:p>
            <a:r>
              <a:rPr lang="en-US" altLang="zh-CN" sz="1800" dirty="0" err="1"/>
              <a:t>Swin-Ttansformer</a:t>
            </a:r>
            <a:r>
              <a:rPr lang="zh-CN" altLang="en-US" sz="1800" dirty="0"/>
              <a:t>模型</a:t>
            </a:r>
          </a:p>
        </p:txBody>
      </p:sp>
      <p:sp>
        <p:nvSpPr>
          <p:cNvPr id="3" name="文本框 2">
            <a:extLst>
              <a:ext uri="{FF2B5EF4-FFF2-40B4-BE49-F238E27FC236}">
                <a16:creationId xmlns:a16="http://schemas.microsoft.com/office/drawing/2014/main" id="{C08CA559-8A97-3519-3AF2-8A5EC67F48A1}"/>
              </a:ext>
            </a:extLst>
          </p:cNvPr>
          <p:cNvSpPr txBox="1"/>
          <p:nvPr/>
        </p:nvSpPr>
        <p:spPr>
          <a:xfrm>
            <a:off x="424264" y="3521876"/>
            <a:ext cx="10471043" cy="2209772"/>
          </a:xfrm>
          <a:prstGeom prst="rect">
            <a:avLst/>
          </a:prstGeom>
          <a:noFill/>
        </p:spPr>
        <p:txBody>
          <a:bodyPr wrap="square">
            <a:spAutoFit/>
          </a:bodyPr>
          <a:lstStyle/>
          <a:p>
            <a:pPr marL="285750" indent="-285750">
              <a:lnSpc>
                <a:spcPts val="2100"/>
              </a:lnSpc>
              <a:buFont typeface="Arial" panose="020B0604020202020204" pitchFamily="34" charset="0"/>
              <a:buChar char="•"/>
            </a:pPr>
            <a:r>
              <a:rPr lang="zh-CN" altLang="en-US" sz="1400" dirty="0">
                <a:latin typeface="+mn-ea"/>
              </a:rPr>
              <a:t>首先将图片输入到</a:t>
            </a:r>
            <a:r>
              <a:rPr lang="en-US" altLang="zh-CN" sz="1400" dirty="0">
                <a:latin typeface="+mn-ea"/>
              </a:rPr>
              <a:t>Patch Partition</a:t>
            </a:r>
            <a:r>
              <a:rPr lang="zh-CN" altLang="en-US" sz="1400" dirty="0">
                <a:latin typeface="+mn-ea"/>
              </a:rPr>
              <a:t>模块中进行</a:t>
            </a:r>
            <a:r>
              <a:rPr lang="zh-CN" altLang="en-US" sz="1400" dirty="0">
                <a:solidFill>
                  <a:srgbClr val="FF0000"/>
                </a:solidFill>
                <a:latin typeface="+mn-ea"/>
              </a:rPr>
              <a:t>分块</a:t>
            </a:r>
            <a:r>
              <a:rPr lang="zh-CN" altLang="en-US" sz="1400" dirty="0">
                <a:latin typeface="+mn-ea"/>
              </a:rPr>
              <a:t>，即每</a:t>
            </a:r>
            <a:r>
              <a:rPr lang="en-US" altLang="zh-CN" sz="1400" dirty="0">
                <a:latin typeface="+mn-ea"/>
              </a:rPr>
              <a:t>4x4</a:t>
            </a:r>
            <a:r>
              <a:rPr lang="zh-CN" altLang="en-US" sz="1400" dirty="0">
                <a:latin typeface="+mn-ea"/>
              </a:rPr>
              <a:t>相邻的像素为一</a:t>
            </a:r>
            <a:r>
              <a:rPr lang="zh-CN" altLang="en-US" sz="1400" dirty="0">
                <a:solidFill>
                  <a:srgbClr val="FF0000"/>
                </a:solidFill>
                <a:latin typeface="+mn-ea"/>
              </a:rPr>
              <a:t>个</a:t>
            </a:r>
            <a:r>
              <a:rPr lang="en-US" altLang="zh-CN" sz="1400" dirty="0">
                <a:solidFill>
                  <a:srgbClr val="FF0000"/>
                </a:solidFill>
                <a:latin typeface="+mn-ea"/>
              </a:rPr>
              <a:t>Patch</a:t>
            </a:r>
            <a:r>
              <a:rPr lang="zh-CN" altLang="en-US" sz="1400" dirty="0">
                <a:latin typeface="+mn-ea"/>
              </a:rPr>
              <a:t>，然后在</a:t>
            </a:r>
            <a:r>
              <a:rPr lang="en-US" altLang="zh-CN" sz="1400" dirty="0">
                <a:solidFill>
                  <a:srgbClr val="FF0000"/>
                </a:solidFill>
                <a:latin typeface="+mn-ea"/>
              </a:rPr>
              <a:t>channel</a:t>
            </a:r>
            <a:r>
              <a:rPr lang="zh-CN" altLang="en-US" sz="1400" dirty="0">
                <a:solidFill>
                  <a:srgbClr val="FF0000"/>
                </a:solidFill>
                <a:latin typeface="+mn-ea"/>
              </a:rPr>
              <a:t>方向展平</a:t>
            </a:r>
            <a:r>
              <a:rPr lang="zh-CN" altLang="en-US" sz="1400" dirty="0">
                <a:latin typeface="+mn-ea"/>
              </a:rPr>
              <a:t>（</a:t>
            </a:r>
            <a:r>
              <a:rPr lang="en-US" altLang="zh-CN" sz="1400" dirty="0">
                <a:latin typeface="+mn-ea"/>
              </a:rPr>
              <a:t>flatten</a:t>
            </a:r>
            <a:r>
              <a:rPr lang="zh-CN" altLang="en-US" sz="1400" dirty="0">
                <a:latin typeface="+mn-ea"/>
              </a:rPr>
              <a:t>）。其实在源码中</a:t>
            </a:r>
            <a:r>
              <a:rPr lang="en-US" altLang="zh-CN" sz="1400" dirty="0">
                <a:latin typeface="+mn-ea"/>
              </a:rPr>
              <a:t>Patch Partition</a:t>
            </a:r>
            <a:r>
              <a:rPr lang="zh-CN" altLang="en-US" sz="1400" dirty="0">
                <a:latin typeface="+mn-ea"/>
              </a:rPr>
              <a:t>和</a:t>
            </a:r>
            <a:r>
              <a:rPr lang="en-US" altLang="zh-CN" sz="1400" dirty="0">
                <a:latin typeface="+mn-ea"/>
              </a:rPr>
              <a:t>Linear </a:t>
            </a:r>
            <a:r>
              <a:rPr lang="en-US" altLang="zh-CN" sz="1400" dirty="0" err="1">
                <a:latin typeface="+mn-ea"/>
              </a:rPr>
              <a:t>Embeding</a:t>
            </a:r>
            <a:r>
              <a:rPr lang="zh-CN" altLang="en-US" sz="1400" dirty="0">
                <a:latin typeface="+mn-ea"/>
              </a:rPr>
              <a:t>就是直接通过一个</a:t>
            </a:r>
            <a:r>
              <a:rPr lang="zh-CN" altLang="en-US" sz="1400" dirty="0">
                <a:solidFill>
                  <a:srgbClr val="FF0000"/>
                </a:solidFill>
                <a:latin typeface="+mn-ea"/>
              </a:rPr>
              <a:t>卷积层</a:t>
            </a:r>
            <a:r>
              <a:rPr lang="zh-CN" altLang="en-US" sz="1400" dirty="0">
                <a:latin typeface="+mn-ea"/>
              </a:rPr>
              <a:t>实现的，和之前</a:t>
            </a:r>
            <a:r>
              <a:rPr lang="en-US" altLang="zh-CN" sz="1400" dirty="0">
                <a:latin typeface="+mn-ea"/>
              </a:rPr>
              <a:t>Vision Transformer</a:t>
            </a:r>
            <a:r>
              <a:rPr lang="zh-CN" altLang="en-US" sz="1400" dirty="0">
                <a:latin typeface="+mn-ea"/>
              </a:rPr>
              <a:t>中讲的 </a:t>
            </a:r>
            <a:r>
              <a:rPr lang="en-US" altLang="zh-CN" sz="1400" dirty="0">
                <a:latin typeface="+mn-ea"/>
              </a:rPr>
              <a:t>Embedding</a:t>
            </a:r>
            <a:r>
              <a:rPr lang="zh-CN" altLang="en-US" sz="1400" dirty="0">
                <a:latin typeface="+mn-ea"/>
              </a:rPr>
              <a:t>层结构一模一样。</a:t>
            </a:r>
            <a:endParaRPr lang="en-US" altLang="zh-CN" sz="1400" dirty="0">
              <a:latin typeface="+mn-ea"/>
            </a:endParaRPr>
          </a:p>
          <a:p>
            <a:pPr marL="285750" indent="-285750">
              <a:lnSpc>
                <a:spcPts val="2100"/>
              </a:lnSpc>
              <a:buFont typeface="Arial" panose="020B0604020202020204" pitchFamily="34" charset="0"/>
              <a:buChar char="•"/>
            </a:pPr>
            <a:r>
              <a:rPr lang="zh-CN" altLang="en-US" sz="1400" dirty="0">
                <a:latin typeface="+mn-ea"/>
              </a:rPr>
              <a:t>然后就是通过四个</a:t>
            </a:r>
            <a:r>
              <a:rPr lang="en-US" altLang="zh-CN" sz="1400" dirty="0">
                <a:latin typeface="+mn-ea"/>
              </a:rPr>
              <a:t>Stage</a:t>
            </a:r>
            <a:r>
              <a:rPr lang="zh-CN" altLang="en-US" sz="1400" dirty="0">
                <a:latin typeface="+mn-ea"/>
              </a:rPr>
              <a:t>构建不同大小的特征图，除了</a:t>
            </a:r>
            <a:r>
              <a:rPr lang="en-US" altLang="zh-CN" sz="1400" dirty="0">
                <a:latin typeface="+mn-ea"/>
              </a:rPr>
              <a:t>Stage1</a:t>
            </a:r>
            <a:r>
              <a:rPr lang="zh-CN" altLang="en-US" sz="1400" dirty="0">
                <a:latin typeface="+mn-ea"/>
              </a:rPr>
              <a:t>中先通过一个</a:t>
            </a:r>
            <a:r>
              <a:rPr lang="en-US" altLang="zh-CN" sz="1400" dirty="0">
                <a:latin typeface="+mn-ea"/>
              </a:rPr>
              <a:t>Linear </a:t>
            </a:r>
            <a:r>
              <a:rPr lang="en-US" altLang="zh-CN" sz="1400" dirty="0" err="1">
                <a:latin typeface="+mn-ea"/>
              </a:rPr>
              <a:t>Embeding</a:t>
            </a:r>
            <a:r>
              <a:rPr lang="zh-CN" altLang="en-US" sz="1400" dirty="0">
                <a:latin typeface="+mn-ea"/>
              </a:rPr>
              <a:t>层外，剩下三个</a:t>
            </a:r>
            <a:r>
              <a:rPr lang="en-US" altLang="zh-CN" sz="1400" dirty="0">
                <a:latin typeface="+mn-ea"/>
              </a:rPr>
              <a:t>stage</a:t>
            </a:r>
            <a:r>
              <a:rPr lang="zh-CN" altLang="en-US" sz="1400" dirty="0">
                <a:latin typeface="+mn-ea"/>
              </a:rPr>
              <a:t>都是先通过一个</a:t>
            </a:r>
            <a:r>
              <a:rPr lang="en-US" altLang="zh-CN" sz="1400" dirty="0">
                <a:solidFill>
                  <a:srgbClr val="FF0000"/>
                </a:solidFill>
                <a:latin typeface="+mn-ea"/>
              </a:rPr>
              <a:t>Patch Merging</a:t>
            </a:r>
            <a:r>
              <a:rPr lang="zh-CN" altLang="en-US" sz="1400" dirty="0">
                <a:solidFill>
                  <a:srgbClr val="FF0000"/>
                </a:solidFill>
                <a:latin typeface="+mn-ea"/>
              </a:rPr>
              <a:t>层</a:t>
            </a:r>
            <a:r>
              <a:rPr lang="zh-CN" altLang="en-US" sz="1400" dirty="0">
                <a:latin typeface="+mn-ea"/>
              </a:rPr>
              <a:t>进行下采样。然后都是重复堆叠</a:t>
            </a:r>
            <a:r>
              <a:rPr lang="en-US" altLang="zh-CN" sz="1400" dirty="0" err="1">
                <a:latin typeface="+mn-ea"/>
              </a:rPr>
              <a:t>Swin</a:t>
            </a:r>
            <a:r>
              <a:rPr lang="en-US" altLang="zh-CN" sz="1400" dirty="0">
                <a:latin typeface="+mn-ea"/>
              </a:rPr>
              <a:t> Block</a:t>
            </a:r>
            <a:r>
              <a:rPr lang="zh-CN" altLang="en-US" sz="1400" dirty="0">
                <a:latin typeface="+mn-ea"/>
              </a:rPr>
              <a:t>注意这里的</a:t>
            </a:r>
            <a:r>
              <a:rPr lang="en-US" altLang="zh-CN" sz="1400" dirty="0">
                <a:latin typeface="+mn-ea"/>
              </a:rPr>
              <a:t>Block</a:t>
            </a:r>
            <a:r>
              <a:rPr lang="zh-CN" altLang="en-US" sz="1400" dirty="0">
                <a:latin typeface="+mn-ea"/>
              </a:rPr>
              <a:t>其实有两种结构，如图</a:t>
            </a:r>
            <a:r>
              <a:rPr lang="en-US" altLang="zh-CN" sz="1400" dirty="0">
                <a:latin typeface="+mn-ea"/>
              </a:rPr>
              <a:t>(b)</a:t>
            </a:r>
            <a:r>
              <a:rPr lang="zh-CN" altLang="en-US" sz="1400" dirty="0">
                <a:latin typeface="+mn-ea"/>
              </a:rPr>
              <a:t>中所示，这两种结构的不同之处仅在于一个使用了</a:t>
            </a:r>
            <a:r>
              <a:rPr lang="en-US" altLang="zh-CN" sz="1400" dirty="0">
                <a:solidFill>
                  <a:srgbClr val="FF0000"/>
                </a:solidFill>
                <a:latin typeface="+mn-ea"/>
              </a:rPr>
              <a:t>W-MSA</a:t>
            </a:r>
            <a:r>
              <a:rPr lang="zh-CN" altLang="en-US" sz="1400" dirty="0">
                <a:latin typeface="+mn-ea"/>
              </a:rPr>
              <a:t>结构，一个使用了</a:t>
            </a:r>
            <a:r>
              <a:rPr lang="en-US" altLang="zh-CN" sz="1400" dirty="0">
                <a:solidFill>
                  <a:srgbClr val="FF0000"/>
                </a:solidFill>
                <a:latin typeface="+mn-ea"/>
              </a:rPr>
              <a:t>SW-MSA</a:t>
            </a:r>
            <a:r>
              <a:rPr lang="zh-CN" altLang="en-US" sz="1400" dirty="0">
                <a:latin typeface="+mn-ea"/>
              </a:rPr>
              <a:t>结构。而且这两个结构是成对使用的，先使用一个</a:t>
            </a:r>
            <a:r>
              <a:rPr lang="en-US" altLang="zh-CN" sz="1400" dirty="0">
                <a:latin typeface="+mn-ea"/>
              </a:rPr>
              <a:t>W-MSA</a:t>
            </a:r>
            <a:r>
              <a:rPr lang="zh-CN" altLang="en-US" sz="1400" dirty="0">
                <a:latin typeface="+mn-ea"/>
              </a:rPr>
              <a:t>结构再使用一个</a:t>
            </a:r>
            <a:r>
              <a:rPr lang="en-US" altLang="zh-CN" sz="1400" dirty="0">
                <a:latin typeface="+mn-ea"/>
              </a:rPr>
              <a:t>SW-MSA</a:t>
            </a:r>
            <a:r>
              <a:rPr lang="zh-CN" altLang="en-US" sz="1400" dirty="0">
                <a:latin typeface="+mn-ea"/>
              </a:rPr>
              <a:t>结构。所以你会发现堆叠</a:t>
            </a:r>
            <a:r>
              <a:rPr lang="en-US" altLang="zh-CN" sz="1400" dirty="0" err="1">
                <a:latin typeface="+mn-ea"/>
              </a:rPr>
              <a:t>Swin</a:t>
            </a:r>
            <a:r>
              <a:rPr lang="en-US" altLang="zh-CN" sz="1400" dirty="0">
                <a:latin typeface="+mn-ea"/>
              </a:rPr>
              <a:t> Block</a:t>
            </a:r>
            <a:r>
              <a:rPr lang="zh-CN" altLang="en-US" sz="1400" dirty="0">
                <a:latin typeface="+mn-ea"/>
              </a:rPr>
              <a:t>的次数都是偶数。</a:t>
            </a:r>
            <a:endParaRPr lang="en-US" altLang="zh-CN" sz="1400" dirty="0">
              <a:latin typeface="+mn-ea"/>
            </a:endParaRPr>
          </a:p>
          <a:p>
            <a:pPr marL="285750" indent="-285750">
              <a:lnSpc>
                <a:spcPts val="2100"/>
              </a:lnSpc>
              <a:buFont typeface="Arial" panose="020B0604020202020204" pitchFamily="34" charset="0"/>
              <a:buChar char="•"/>
            </a:pPr>
            <a:r>
              <a:rPr lang="zh-CN" altLang="en-US" sz="1400" dirty="0">
                <a:latin typeface="+mn-ea"/>
              </a:rPr>
              <a:t>最后对于分类网络，后面还会接上一个</a:t>
            </a:r>
            <a:r>
              <a:rPr lang="en-US" altLang="zh-CN" sz="1400" dirty="0">
                <a:latin typeface="+mn-ea"/>
              </a:rPr>
              <a:t>Layer Norm</a:t>
            </a:r>
            <a:r>
              <a:rPr lang="zh-CN" altLang="en-US" sz="1400" dirty="0">
                <a:latin typeface="+mn-ea"/>
              </a:rPr>
              <a:t>层、全局池化层以及全连接层得到最终输出。</a:t>
            </a:r>
          </a:p>
        </p:txBody>
      </p:sp>
    </p:spTree>
    <p:extLst>
      <p:ext uri="{BB962C8B-B14F-4D97-AF65-F5344CB8AC3E}">
        <p14:creationId xmlns:p14="http://schemas.microsoft.com/office/powerpoint/2010/main" val="4125918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83384"/>
            <a:ext cx="2500131" cy="369332"/>
          </a:xfrm>
          <a:prstGeom prst="rect">
            <a:avLst/>
          </a:prstGeom>
          <a:noFill/>
        </p:spPr>
        <p:txBody>
          <a:bodyPr wrap="square">
            <a:spAutoFit/>
          </a:bodyPr>
          <a:lstStyle/>
          <a:p>
            <a:r>
              <a:rPr lang="en-US" altLang="zh-CN" sz="1800" dirty="0" err="1"/>
              <a:t>Swin-Ttansformer</a:t>
            </a:r>
            <a:r>
              <a:rPr lang="zh-CN" altLang="en-US" sz="1800" dirty="0"/>
              <a:t>模型</a:t>
            </a:r>
          </a:p>
        </p:txBody>
      </p:sp>
      <p:sp>
        <p:nvSpPr>
          <p:cNvPr id="9" name="文本框 8">
            <a:extLst>
              <a:ext uri="{FF2B5EF4-FFF2-40B4-BE49-F238E27FC236}">
                <a16:creationId xmlns:a16="http://schemas.microsoft.com/office/drawing/2014/main" id="{A513ECDC-B1CE-0F62-D548-8ED998644FD0}"/>
              </a:ext>
            </a:extLst>
          </p:cNvPr>
          <p:cNvSpPr txBox="1"/>
          <p:nvPr/>
        </p:nvSpPr>
        <p:spPr>
          <a:xfrm>
            <a:off x="0" y="837382"/>
            <a:ext cx="2587309" cy="369332"/>
          </a:xfrm>
          <a:prstGeom prst="rect">
            <a:avLst/>
          </a:prstGeom>
          <a:noFill/>
        </p:spPr>
        <p:txBody>
          <a:bodyPr wrap="square">
            <a:spAutoFit/>
          </a:bodyPr>
          <a:lstStyle/>
          <a:p>
            <a:r>
              <a:rPr lang="en-US" altLang="zh-CN" dirty="0">
                <a:latin typeface="+mn-ea"/>
              </a:rPr>
              <a:t> Patch Merging</a:t>
            </a:r>
            <a:r>
              <a:rPr lang="zh-CN" altLang="en-US" dirty="0">
                <a:latin typeface="+mn-ea"/>
              </a:rPr>
              <a:t>详解</a:t>
            </a:r>
          </a:p>
        </p:txBody>
      </p:sp>
      <p:pic>
        <p:nvPicPr>
          <p:cNvPr id="1026" name="Picture 2">
            <a:extLst>
              <a:ext uri="{FF2B5EF4-FFF2-40B4-BE49-F238E27FC236}">
                <a16:creationId xmlns:a16="http://schemas.microsoft.com/office/drawing/2014/main" id="{7E4B5135-00FD-B6F1-FE5B-ACB863856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206" y="283384"/>
            <a:ext cx="6065198" cy="362394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F95BB99-AE3C-C776-87E1-627F04C2FD3A}"/>
              </a:ext>
            </a:extLst>
          </p:cNvPr>
          <p:cNvSpPr txBox="1"/>
          <p:nvPr/>
        </p:nvSpPr>
        <p:spPr>
          <a:xfrm>
            <a:off x="122050" y="1206714"/>
            <a:ext cx="4635930" cy="5078313"/>
          </a:xfrm>
          <a:prstGeom prst="rect">
            <a:avLst/>
          </a:prstGeom>
          <a:noFill/>
        </p:spPr>
        <p:txBody>
          <a:bodyPr wrap="square">
            <a:spAutoFit/>
          </a:bodyPr>
          <a:lstStyle/>
          <a:p>
            <a:r>
              <a:rPr lang="en-US" altLang="zh-CN" sz="1200" b="0" i="0" dirty="0">
                <a:latin typeface="JetBrains Mono"/>
              </a:rPr>
              <a:t>class </a:t>
            </a:r>
            <a:r>
              <a:rPr lang="en-US" altLang="zh-CN" sz="1200" b="0" i="0" dirty="0" err="1">
                <a:latin typeface="JetBrains Mono"/>
              </a:rPr>
              <a:t>PatchMerging</a:t>
            </a:r>
            <a:r>
              <a:rPr lang="en-US" altLang="zh-CN" sz="1200" b="0" i="0" dirty="0">
                <a:latin typeface="JetBrains Mono"/>
              </a:rPr>
              <a:t>(</a:t>
            </a:r>
            <a:r>
              <a:rPr lang="en-US" altLang="zh-CN" sz="1200" b="0" i="0" dirty="0" err="1">
                <a:latin typeface="JetBrains Mono"/>
              </a:rPr>
              <a:t>nn.Module</a:t>
            </a:r>
            <a:r>
              <a:rPr lang="en-US" altLang="zh-CN" sz="1200" b="0" i="0" dirty="0">
                <a:latin typeface="JetBrains Mono"/>
              </a:rPr>
              <a:t>):</a:t>
            </a:r>
            <a:br>
              <a:rPr lang="en-US" altLang="zh-CN" sz="1200" b="0" i="1" dirty="0">
                <a:latin typeface="JetBrains Mono"/>
              </a:rPr>
            </a:br>
            <a:r>
              <a:rPr lang="en-US" altLang="zh-CN" sz="1200" b="0" i="1" dirty="0">
                <a:latin typeface="JetBrains Mono"/>
              </a:rPr>
              <a:t>    </a:t>
            </a:r>
            <a:r>
              <a:rPr lang="en-US" altLang="zh-CN" sz="1200" b="0" i="0" dirty="0">
                <a:latin typeface="JetBrains Mono"/>
              </a:rPr>
              <a:t>def __</a:t>
            </a:r>
            <a:r>
              <a:rPr lang="en-US" altLang="zh-CN" sz="1200" b="0" i="0" dirty="0" err="1">
                <a:latin typeface="JetBrains Mono"/>
              </a:rPr>
              <a:t>init</a:t>
            </a:r>
            <a:r>
              <a:rPr lang="en-US" altLang="zh-CN" sz="1200" b="0" i="0" dirty="0">
                <a:latin typeface="JetBrains Mono"/>
              </a:rPr>
              <a:t>__(self, dim, </a:t>
            </a:r>
            <a:r>
              <a:rPr lang="en-US" altLang="zh-CN" sz="1200" b="0" i="0" dirty="0" err="1">
                <a:latin typeface="JetBrains Mono"/>
              </a:rPr>
              <a:t>norm_layer</a:t>
            </a:r>
            <a:r>
              <a:rPr lang="en-US" altLang="zh-CN" sz="1200" b="0" i="0" dirty="0">
                <a:latin typeface="JetBrains Mono"/>
              </a:rPr>
              <a:t>=</a:t>
            </a:r>
            <a:r>
              <a:rPr lang="en-US" altLang="zh-CN" sz="1200" b="0" i="0" dirty="0" err="1">
                <a:latin typeface="JetBrains Mono"/>
              </a:rPr>
              <a:t>nn.LayerNorm</a:t>
            </a:r>
            <a:r>
              <a:rPr lang="en-US" altLang="zh-CN" sz="1200" b="0" i="0" dirty="0">
                <a:latin typeface="JetBrains Mono"/>
              </a:rPr>
              <a:t>):</a:t>
            </a:r>
            <a:br>
              <a:rPr lang="en-US" altLang="zh-CN" sz="1200" b="0" i="0" dirty="0">
                <a:latin typeface="JetBrains Mono"/>
              </a:rPr>
            </a:br>
            <a:r>
              <a:rPr lang="en-US" altLang="zh-CN" sz="1200" b="0" i="0" dirty="0">
                <a:latin typeface="JetBrains Mono"/>
              </a:rPr>
              <a:t>        super().__</a:t>
            </a:r>
            <a:r>
              <a:rPr lang="en-US" altLang="zh-CN" sz="1200" b="0" i="0" dirty="0" err="1">
                <a:latin typeface="JetBrains Mono"/>
              </a:rPr>
              <a:t>init</a:t>
            </a:r>
            <a:r>
              <a:rPr lang="en-US" altLang="zh-CN" sz="1200" b="0" i="0" dirty="0">
                <a:latin typeface="JetBrains Mono"/>
              </a:rPr>
              <a:t>__()</a:t>
            </a:r>
            <a:br>
              <a:rPr lang="en-US" altLang="zh-CN" sz="1200" b="0" i="0" dirty="0">
                <a:latin typeface="JetBrains Mono"/>
              </a:rPr>
            </a:br>
            <a:r>
              <a:rPr lang="en-US" altLang="zh-CN" sz="1200" b="0" i="0" dirty="0">
                <a:latin typeface="JetBrains Mono"/>
              </a:rPr>
              <a:t>        </a:t>
            </a:r>
            <a:r>
              <a:rPr lang="en-US" altLang="zh-CN" sz="1200" b="0" i="0" dirty="0" err="1">
                <a:latin typeface="JetBrains Mono"/>
              </a:rPr>
              <a:t>self.dim</a:t>
            </a:r>
            <a:r>
              <a:rPr lang="en-US" altLang="zh-CN" sz="1200" b="0" i="0" dirty="0">
                <a:latin typeface="JetBrains Mono"/>
              </a:rPr>
              <a:t> = dim</a:t>
            </a:r>
            <a:br>
              <a:rPr lang="en-US" altLang="zh-CN" sz="1200" b="0" i="0" dirty="0">
                <a:latin typeface="JetBrains Mono"/>
              </a:rPr>
            </a:br>
            <a:r>
              <a:rPr lang="en-US" altLang="zh-CN" sz="1200" b="0" i="0" dirty="0">
                <a:latin typeface="JetBrains Mono"/>
              </a:rPr>
              <a:t>        </a:t>
            </a:r>
            <a:r>
              <a:rPr lang="en-US" altLang="zh-CN" sz="1200" b="0" i="0" dirty="0" err="1">
                <a:latin typeface="JetBrains Mono"/>
              </a:rPr>
              <a:t>self.reduction</a:t>
            </a:r>
            <a:r>
              <a:rPr lang="en-US" altLang="zh-CN" sz="1200" b="0" i="0" dirty="0">
                <a:latin typeface="JetBrains Mono"/>
              </a:rPr>
              <a:t> = </a:t>
            </a:r>
            <a:r>
              <a:rPr lang="en-US" altLang="zh-CN" sz="1200" b="0" i="0" dirty="0" err="1">
                <a:latin typeface="JetBrains Mono"/>
              </a:rPr>
              <a:t>nn.Linear</a:t>
            </a:r>
            <a:r>
              <a:rPr lang="en-US" altLang="zh-CN" sz="1200" b="0" i="0" dirty="0">
                <a:latin typeface="JetBrains Mono"/>
              </a:rPr>
              <a:t>(4 * dim, 2 * dim, bias=False)</a:t>
            </a:r>
            <a:br>
              <a:rPr lang="en-US" altLang="zh-CN" sz="1200" b="0" i="0" dirty="0">
                <a:latin typeface="JetBrains Mono"/>
              </a:rPr>
            </a:br>
            <a:r>
              <a:rPr lang="en-US" altLang="zh-CN" sz="1200" b="0" i="0" dirty="0">
                <a:latin typeface="JetBrains Mono"/>
              </a:rPr>
              <a:t>        </a:t>
            </a:r>
            <a:r>
              <a:rPr lang="en-US" altLang="zh-CN" sz="1200" b="0" i="0" dirty="0" err="1">
                <a:latin typeface="JetBrains Mono"/>
              </a:rPr>
              <a:t>self.norm</a:t>
            </a:r>
            <a:r>
              <a:rPr lang="en-US" altLang="zh-CN" sz="1200" b="0" i="0" dirty="0">
                <a:latin typeface="JetBrains Mono"/>
              </a:rPr>
              <a:t> = </a:t>
            </a:r>
            <a:r>
              <a:rPr lang="en-US" altLang="zh-CN" sz="1200" b="0" i="0" dirty="0" err="1">
                <a:latin typeface="JetBrains Mono"/>
              </a:rPr>
              <a:t>norm_layer</a:t>
            </a:r>
            <a:r>
              <a:rPr lang="en-US" altLang="zh-CN" sz="1200" b="0" i="0" dirty="0">
                <a:latin typeface="JetBrains Mono"/>
              </a:rPr>
              <a:t>(4 * dim)</a:t>
            </a:r>
            <a:br>
              <a:rPr lang="en-US" altLang="zh-CN" sz="1200" b="0" i="0" dirty="0">
                <a:latin typeface="JetBrains Mono"/>
              </a:rPr>
            </a:br>
            <a:r>
              <a:rPr lang="en-US" altLang="zh-CN" sz="1200" b="0" i="0" dirty="0">
                <a:latin typeface="JetBrains Mono"/>
              </a:rPr>
              <a:t>    def forward(self, x, H, W):</a:t>
            </a:r>
            <a:br>
              <a:rPr lang="en-US" altLang="zh-CN" sz="1200" b="0" i="1" dirty="0">
                <a:latin typeface="JetBrains Mono"/>
              </a:rPr>
            </a:br>
            <a:r>
              <a:rPr lang="en-US" altLang="zh-CN" sz="1200" b="0" i="1" dirty="0">
                <a:latin typeface="JetBrains Mono"/>
              </a:rPr>
              <a:t>        </a:t>
            </a:r>
            <a:r>
              <a:rPr lang="en-US" altLang="zh-CN" sz="1200" b="0" i="0" dirty="0">
                <a:latin typeface="JetBrains Mono"/>
              </a:rPr>
              <a:t>B, L, C = </a:t>
            </a:r>
            <a:r>
              <a:rPr lang="en-US" altLang="zh-CN" sz="1200" b="0" i="0" dirty="0" err="1">
                <a:latin typeface="JetBrains Mono"/>
              </a:rPr>
              <a:t>x.shape</a:t>
            </a:r>
            <a:br>
              <a:rPr lang="en-US" altLang="zh-CN" sz="1200" b="0" i="0" dirty="0">
                <a:latin typeface="JetBrains Mono"/>
              </a:rPr>
            </a:br>
            <a:r>
              <a:rPr lang="en-US" altLang="zh-CN" sz="1200" b="0" i="0" dirty="0">
                <a:latin typeface="JetBrains Mono"/>
              </a:rPr>
              <a:t>        assert L == H * W, "input feature has wrong size"</a:t>
            </a:r>
            <a:br>
              <a:rPr lang="en-US" altLang="zh-CN" sz="1200" b="0" i="0" dirty="0">
                <a:latin typeface="JetBrains Mono"/>
              </a:rPr>
            </a:br>
            <a:br>
              <a:rPr lang="en-US" altLang="zh-CN" sz="1200" b="0" i="0" dirty="0">
                <a:latin typeface="JetBrains Mono"/>
              </a:rPr>
            </a:br>
            <a:r>
              <a:rPr lang="en-US" altLang="zh-CN" sz="1200" b="0" i="0" dirty="0">
                <a:latin typeface="JetBrains Mono"/>
              </a:rPr>
              <a:t>        x = </a:t>
            </a:r>
            <a:r>
              <a:rPr lang="en-US" altLang="zh-CN" sz="1200" b="0" i="0" dirty="0" err="1">
                <a:latin typeface="JetBrains Mono"/>
              </a:rPr>
              <a:t>x.view</a:t>
            </a:r>
            <a:r>
              <a:rPr lang="en-US" altLang="zh-CN" sz="1200" b="0" i="0" dirty="0">
                <a:latin typeface="JetBrains Mono"/>
              </a:rPr>
              <a:t>(B, H, W, C)</a:t>
            </a:r>
            <a:br>
              <a:rPr lang="en-US" altLang="zh-CN" sz="1200" b="0" i="0" dirty="0">
                <a:latin typeface="JetBrains Mono"/>
              </a:rPr>
            </a:br>
            <a:r>
              <a:rPr lang="en-US" altLang="zh-CN" sz="1200" b="0" i="0" dirty="0">
                <a:latin typeface="JetBrains Mono"/>
              </a:rPr>
              <a:t>        </a:t>
            </a:r>
            <a:r>
              <a:rPr lang="en-US" altLang="zh-CN" sz="1200" b="0" i="0" dirty="0" err="1">
                <a:latin typeface="JetBrains Mono"/>
              </a:rPr>
              <a:t>pad_input</a:t>
            </a:r>
            <a:r>
              <a:rPr lang="en-US" altLang="zh-CN" sz="1200" b="0" i="0" dirty="0">
                <a:latin typeface="JetBrains Mono"/>
              </a:rPr>
              <a:t> = (H % 2 == 1) or (W % 2 == 1)</a:t>
            </a:r>
          </a:p>
          <a:p>
            <a:br>
              <a:rPr lang="en-US" altLang="zh-CN" sz="1200" b="0" i="0" dirty="0">
                <a:latin typeface="JetBrains Mono"/>
              </a:rPr>
            </a:br>
            <a:r>
              <a:rPr lang="en-US" altLang="zh-CN" sz="1200" b="0" i="0" dirty="0">
                <a:latin typeface="JetBrains Mono"/>
              </a:rPr>
              <a:t>        if </a:t>
            </a:r>
            <a:r>
              <a:rPr lang="en-US" altLang="zh-CN" sz="1200" b="0" i="0" dirty="0" err="1">
                <a:latin typeface="JetBrains Mono"/>
              </a:rPr>
              <a:t>pad_input</a:t>
            </a:r>
            <a:r>
              <a:rPr lang="en-US" altLang="zh-CN" sz="1200" b="0" i="0" dirty="0">
                <a:latin typeface="JetBrains Mono"/>
              </a:rPr>
              <a:t>:</a:t>
            </a:r>
            <a:br>
              <a:rPr lang="zh-CN" altLang="en-US" sz="1200" b="0" i="0" dirty="0">
                <a:latin typeface="??"/>
              </a:rPr>
            </a:br>
            <a:r>
              <a:rPr lang="zh-CN" altLang="en-US" sz="1200" b="0" i="0" dirty="0">
                <a:latin typeface="??"/>
              </a:rPr>
              <a:t>            </a:t>
            </a:r>
            <a:r>
              <a:rPr lang="en-US" altLang="zh-CN" sz="1200" b="0" i="0" dirty="0">
                <a:latin typeface="JetBrains Mono"/>
              </a:rPr>
              <a:t>x = </a:t>
            </a:r>
            <a:r>
              <a:rPr lang="en-US" altLang="zh-CN" sz="1200" b="0" i="0" dirty="0" err="1">
                <a:latin typeface="JetBrains Mono"/>
              </a:rPr>
              <a:t>F.pad</a:t>
            </a:r>
            <a:r>
              <a:rPr lang="en-US" altLang="zh-CN" sz="1200" b="0" i="0" dirty="0">
                <a:latin typeface="JetBrains Mono"/>
              </a:rPr>
              <a:t>(x, (0, 0, 0, W % 2, 0, H % 2))</a:t>
            </a:r>
            <a:br>
              <a:rPr lang="en-US" altLang="zh-CN" sz="1200" b="0" i="0" dirty="0">
                <a:latin typeface="JetBrains Mono"/>
              </a:rPr>
            </a:br>
            <a:br>
              <a:rPr lang="en-US" altLang="zh-CN" sz="1200" b="0" i="0" dirty="0">
                <a:latin typeface="JetBrains Mono"/>
              </a:rPr>
            </a:br>
            <a:r>
              <a:rPr lang="en-US" altLang="zh-CN" sz="1200" b="0" i="0" dirty="0">
                <a:solidFill>
                  <a:srgbClr val="FF0000"/>
                </a:solidFill>
                <a:latin typeface="JetBrains Mono"/>
              </a:rPr>
              <a:t>        x0 = x[:, 0::2, 0::2, :]  # [B, H/2, W/2, C]</a:t>
            </a:r>
            <a:br>
              <a:rPr lang="en-US" altLang="zh-CN" sz="1200" b="0" i="0" dirty="0">
                <a:solidFill>
                  <a:srgbClr val="FF0000"/>
                </a:solidFill>
                <a:latin typeface="JetBrains Mono"/>
              </a:rPr>
            </a:br>
            <a:r>
              <a:rPr lang="en-US" altLang="zh-CN" sz="1200" b="0" i="0" dirty="0">
                <a:solidFill>
                  <a:srgbClr val="FF0000"/>
                </a:solidFill>
                <a:latin typeface="JetBrains Mono"/>
              </a:rPr>
              <a:t>        x1 = x[:, 1::2, 0::2, :]  # [B, H/2, W/2, C]</a:t>
            </a:r>
            <a:br>
              <a:rPr lang="en-US" altLang="zh-CN" sz="1200" b="0" i="0" dirty="0">
                <a:solidFill>
                  <a:srgbClr val="FF0000"/>
                </a:solidFill>
                <a:latin typeface="JetBrains Mono"/>
              </a:rPr>
            </a:br>
            <a:r>
              <a:rPr lang="en-US" altLang="zh-CN" sz="1200" b="0" i="0" dirty="0">
                <a:solidFill>
                  <a:srgbClr val="FF0000"/>
                </a:solidFill>
                <a:latin typeface="JetBrains Mono"/>
              </a:rPr>
              <a:t>        x2 = x[:, 0::2, 1::2, :]  # [B, H/2, W/2, C]</a:t>
            </a:r>
            <a:br>
              <a:rPr lang="en-US" altLang="zh-CN" sz="1200" b="0" i="0" dirty="0">
                <a:solidFill>
                  <a:srgbClr val="FF0000"/>
                </a:solidFill>
                <a:latin typeface="JetBrains Mono"/>
              </a:rPr>
            </a:br>
            <a:r>
              <a:rPr lang="en-US" altLang="zh-CN" sz="1200" b="0" i="0" dirty="0">
                <a:solidFill>
                  <a:srgbClr val="FF0000"/>
                </a:solidFill>
                <a:latin typeface="JetBrains Mono"/>
              </a:rPr>
              <a:t>        x3 = x[:, 1::2, 1::2, :]  # [B, H/2, W/2, C]</a:t>
            </a:r>
            <a:br>
              <a:rPr lang="en-US" altLang="zh-CN" sz="1200" b="0" i="0" dirty="0">
                <a:solidFill>
                  <a:srgbClr val="FF0000"/>
                </a:solidFill>
                <a:latin typeface="JetBrains Mono"/>
              </a:rPr>
            </a:br>
            <a:r>
              <a:rPr lang="en-US" altLang="zh-CN" sz="1200" b="0" i="0" dirty="0">
                <a:latin typeface="JetBrains Mono"/>
              </a:rPr>
              <a:t>        </a:t>
            </a:r>
            <a:r>
              <a:rPr lang="en-US" altLang="zh-CN" sz="1200" b="0" i="0" dirty="0">
                <a:solidFill>
                  <a:srgbClr val="FF0000"/>
                </a:solidFill>
                <a:latin typeface="JetBrains Mono"/>
              </a:rPr>
              <a:t>x = torch.cat([x0, x1, x2, x3], -1)  # [B, H/2, W/2, 4*C]</a:t>
            </a:r>
            <a:br>
              <a:rPr lang="en-US" altLang="zh-CN" sz="1200" b="0" i="0" dirty="0">
                <a:solidFill>
                  <a:srgbClr val="FF0000"/>
                </a:solidFill>
                <a:latin typeface="JetBrains Mono"/>
              </a:rPr>
            </a:br>
            <a:r>
              <a:rPr lang="en-US" altLang="zh-CN" sz="1200" b="0" i="0" dirty="0">
                <a:latin typeface="JetBrains Mono"/>
              </a:rPr>
              <a:t>        x = </a:t>
            </a:r>
            <a:r>
              <a:rPr lang="en-US" altLang="zh-CN" sz="1200" b="0" i="0" dirty="0" err="1">
                <a:latin typeface="JetBrains Mono"/>
              </a:rPr>
              <a:t>x.view</a:t>
            </a:r>
            <a:r>
              <a:rPr lang="en-US" altLang="zh-CN" sz="1200" b="0" i="0" dirty="0">
                <a:latin typeface="JetBrains Mono"/>
              </a:rPr>
              <a:t>(B, -1, 4 * C)  # [B, H/2*W/2, 4*C]</a:t>
            </a:r>
            <a:br>
              <a:rPr lang="en-US" altLang="zh-CN" sz="1200" b="0" i="0" dirty="0">
                <a:latin typeface="JetBrains Mono"/>
              </a:rPr>
            </a:br>
            <a:br>
              <a:rPr lang="en-US" altLang="zh-CN" sz="1200" b="0" i="0" dirty="0">
                <a:latin typeface="JetBrains Mono"/>
              </a:rPr>
            </a:br>
            <a:r>
              <a:rPr lang="en-US" altLang="zh-CN" sz="1200" b="0" i="0" dirty="0">
                <a:latin typeface="JetBrains Mono"/>
              </a:rPr>
              <a:t>        x = </a:t>
            </a:r>
            <a:r>
              <a:rPr lang="en-US" altLang="zh-CN" sz="1200" b="0" i="0" dirty="0" err="1">
                <a:latin typeface="JetBrains Mono"/>
              </a:rPr>
              <a:t>self.norm</a:t>
            </a:r>
            <a:r>
              <a:rPr lang="en-US" altLang="zh-CN" sz="1200" b="0" i="0" dirty="0">
                <a:latin typeface="JetBrains Mono"/>
              </a:rPr>
              <a:t>(x)</a:t>
            </a:r>
            <a:br>
              <a:rPr lang="en-US" altLang="zh-CN" sz="1200" b="0" i="0" dirty="0">
                <a:latin typeface="JetBrains Mono"/>
              </a:rPr>
            </a:br>
            <a:r>
              <a:rPr lang="en-US" altLang="zh-CN" sz="1200" b="0" i="0" dirty="0">
                <a:latin typeface="JetBrains Mono"/>
              </a:rPr>
              <a:t>        x = </a:t>
            </a:r>
            <a:r>
              <a:rPr lang="en-US" altLang="zh-CN" sz="1200" b="0" i="0" dirty="0" err="1">
                <a:latin typeface="JetBrains Mono"/>
              </a:rPr>
              <a:t>self.reduction</a:t>
            </a:r>
            <a:r>
              <a:rPr lang="en-US" altLang="zh-CN" sz="1200" b="0" i="0" dirty="0">
                <a:latin typeface="JetBrains Mono"/>
              </a:rPr>
              <a:t>(x)  # [B, H/2*W/2, 2*C]</a:t>
            </a:r>
            <a:br>
              <a:rPr lang="en-US" altLang="zh-CN" sz="1200" b="0" i="0" dirty="0">
                <a:latin typeface="JetBrains Mono"/>
              </a:rPr>
            </a:br>
            <a:br>
              <a:rPr lang="en-US" altLang="zh-CN" sz="1200" b="0" i="0" dirty="0">
                <a:latin typeface="JetBrains Mono"/>
              </a:rPr>
            </a:br>
            <a:r>
              <a:rPr lang="en-US" altLang="zh-CN" sz="1200" b="0" i="0" dirty="0">
                <a:latin typeface="JetBrains Mono"/>
              </a:rPr>
              <a:t>        return x</a:t>
            </a:r>
          </a:p>
        </p:txBody>
      </p:sp>
    </p:spTree>
    <p:extLst>
      <p:ext uri="{BB962C8B-B14F-4D97-AF65-F5344CB8AC3E}">
        <p14:creationId xmlns:p14="http://schemas.microsoft.com/office/powerpoint/2010/main" val="3775679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83384"/>
            <a:ext cx="2500131" cy="369332"/>
          </a:xfrm>
          <a:prstGeom prst="rect">
            <a:avLst/>
          </a:prstGeom>
          <a:noFill/>
        </p:spPr>
        <p:txBody>
          <a:bodyPr wrap="square">
            <a:spAutoFit/>
          </a:bodyPr>
          <a:lstStyle/>
          <a:p>
            <a:r>
              <a:rPr lang="en-US" altLang="zh-CN" sz="1800" dirty="0" err="1"/>
              <a:t>Swin-Ttansformer</a:t>
            </a:r>
            <a:r>
              <a:rPr lang="zh-CN" altLang="en-US" sz="1800" dirty="0"/>
              <a:t>模型</a:t>
            </a:r>
          </a:p>
        </p:txBody>
      </p:sp>
      <p:sp>
        <p:nvSpPr>
          <p:cNvPr id="9" name="文本框 8">
            <a:extLst>
              <a:ext uri="{FF2B5EF4-FFF2-40B4-BE49-F238E27FC236}">
                <a16:creationId xmlns:a16="http://schemas.microsoft.com/office/drawing/2014/main" id="{A513ECDC-B1CE-0F62-D548-8ED998644FD0}"/>
              </a:ext>
            </a:extLst>
          </p:cNvPr>
          <p:cNvSpPr txBox="1"/>
          <p:nvPr/>
        </p:nvSpPr>
        <p:spPr>
          <a:xfrm>
            <a:off x="65289" y="767478"/>
            <a:ext cx="2587309" cy="369332"/>
          </a:xfrm>
          <a:prstGeom prst="rect">
            <a:avLst/>
          </a:prstGeom>
          <a:noFill/>
        </p:spPr>
        <p:txBody>
          <a:bodyPr wrap="square">
            <a:spAutoFit/>
          </a:bodyPr>
          <a:lstStyle/>
          <a:p>
            <a:r>
              <a:rPr lang="en-US" altLang="zh-CN" dirty="0">
                <a:latin typeface="+mn-ea"/>
              </a:rPr>
              <a:t>W-MSA</a:t>
            </a:r>
            <a:r>
              <a:rPr lang="zh-CN" altLang="en-US" dirty="0">
                <a:latin typeface="+mn-ea"/>
              </a:rPr>
              <a:t>详解</a:t>
            </a:r>
          </a:p>
        </p:txBody>
      </p:sp>
      <p:graphicFrame>
        <p:nvGraphicFramePr>
          <p:cNvPr id="3" name="表格 4">
            <a:extLst>
              <a:ext uri="{FF2B5EF4-FFF2-40B4-BE49-F238E27FC236}">
                <a16:creationId xmlns:a16="http://schemas.microsoft.com/office/drawing/2014/main" id="{132FE3F1-2D50-620F-4ADB-6B555EA11C4D}"/>
              </a:ext>
            </a:extLst>
          </p:cNvPr>
          <p:cNvGraphicFramePr>
            <a:graphicFrameLocks noGrp="1"/>
          </p:cNvGraphicFramePr>
          <p:nvPr>
            <p:extLst>
              <p:ext uri="{D42A27DB-BD31-4B8C-83A1-F6EECF244321}">
                <p14:modId xmlns:p14="http://schemas.microsoft.com/office/powerpoint/2010/main" val="3754155893"/>
              </p:ext>
            </p:extLst>
          </p:nvPr>
        </p:nvGraphicFramePr>
        <p:xfrm>
          <a:off x="6805479" y="837382"/>
          <a:ext cx="1483200" cy="1483360"/>
        </p:xfrm>
        <a:graphic>
          <a:graphicData uri="http://schemas.openxmlformats.org/drawingml/2006/table">
            <a:tbl>
              <a:tblPr firstRow="1" bandRow="1">
                <a:tableStyleId>{2D5ABB26-0587-4C30-8999-92F81FD0307C}</a:tableStyleId>
              </a:tblPr>
              <a:tblGrid>
                <a:gridCol w="370800">
                  <a:extLst>
                    <a:ext uri="{9D8B030D-6E8A-4147-A177-3AD203B41FA5}">
                      <a16:colId xmlns:a16="http://schemas.microsoft.com/office/drawing/2014/main" val="2955262719"/>
                    </a:ext>
                  </a:extLst>
                </a:gridCol>
                <a:gridCol w="370800">
                  <a:extLst>
                    <a:ext uri="{9D8B030D-6E8A-4147-A177-3AD203B41FA5}">
                      <a16:colId xmlns:a16="http://schemas.microsoft.com/office/drawing/2014/main" val="2364354305"/>
                    </a:ext>
                  </a:extLst>
                </a:gridCol>
                <a:gridCol w="370800">
                  <a:extLst>
                    <a:ext uri="{9D8B030D-6E8A-4147-A177-3AD203B41FA5}">
                      <a16:colId xmlns:a16="http://schemas.microsoft.com/office/drawing/2014/main" val="3150444217"/>
                    </a:ext>
                  </a:extLst>
                </a:gridCol>
                <a:gridCol w="370800">
                  <a:extLst>
                    <a:ext uri="{9D8B030D-6E8A-4147-A177-3AD203B41FA5}">
                      <a16:colId xmlns:a16="http://schemas.microsoft.com/office/drawing/2014/main" val="3897440537"/>
                    </a:ext>
                  </a:extLst>
                </a:gridCol>
              </a:tblGrid>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59364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059999"/>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6705255"/>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663054"/>
                  </a:ext>
                </a:extLst>
              </a:tr>
            </a:tbl>
          </a:graphicData>
        </a:graphic>
      </p:graphicFrame>
      <p:graphicFrame>
        <p:nvGraphicFramePr>
          <p:cNvPr id="5" name="表格 4">
            <a:extLst>
              <a:ext uri="{FF2B5EF4-FFF2-40B4-BE49-F238E27FC236}">
                <a16:creationId xmlns:a16="http://schemas.microsoft.com/office/drawing/2014/main" id="{8CF5139A-FB12-8464-3260-8A405114AD3F}"/>
              </a:ext>
            </a:extLst>
          </p:cNvPr>
          <p:cNvGraphicFramePr>
            <a:graphicFrameLocks noGrp="1"/>
          </p:cNvGraphicFramePr>
          <p:nvPr>
            <p:extLst>
              <p:ext uri="{D42A27DB-BD31-4B8C-83A1-F6EECF244321}">
                <p14:modId xmlns:p14="http://schemas.microsoft.com/office/powerpoint/2010/main" val="2989059900"/>
              </p:ext>
            </p:extLst>
          </p:nvPr>
        </p:nvGraphicFramePr>
        <p:xfrm>
          <a:off x="8902916" y="757264"/>
          <a:ext cx="741600" cy="741680"/>
        </p:xfrm>
        <a:graphic>
          <a:graphicData uri="http://schemas.openxmlformats.org/drawingml/2006/table">
            <a:tbl>
              <a:tblPr firstRow="1" bandRow="1">
                <a:tableStyleId>{2D5ABB26-0587-4C30-8999-92F81FD0307C}</a:tableStyleId>
              </a:tblPr>
              <a:tblGrid>
                <a:gridCol w="370800">
                  <a:extLst>
                    <a:ext uri="{9D8B030D-6E8A-4147-A177-3AD203B41FA5}">
                      <a16:colId xmlns:a16="http://schemas.microsoft.com/office/drawing/2014/main" val="2955262719"/>
                    </a:ext>
                  </a:extLst>
                </a:gridCol>
                <a:gridCol w="370800">
                  <a:extLst>
                    <a:ext uri="{9D8B030D-6E8A-4147-A177-3AD203B41FA5}">
                      <a16:colId xmlns:a16="http://schemas.microsoft.com/office/drawing/2014/main" val="2364354305"/>
                    </a:ext>
                  </a:extLst>
                </a:gridCol>
              </a:tblGrid>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59364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059999"/>
                  </a:ext>
                </a:extLst>
              </a:tr>
            </a:tbl>
          </a:graphicData>
        </a:graphic>
      </p:graphicFrame>
      <p:graphicFrame>
        <p:nvGraphicFramePr>
          <p:cNvPr id="7" name="表格 6">
            <a:extLst>
              <a:ext uri="{FF2B5EF4-FFF2-40B4-BE49-F238E27FC236}">
                <a16:creationId xmlns:a16="http://schemas.microsoft.com/office/drawing/2014/main" id="{D6C48C36-5943-37A3-C7D8-0EED22F1DA6D}"/>
              </a:ext>
            </a:extLst>
          </p:cNvPr>
          <p:cNvGraphicFramePr>
            <a:graphicFrameLocks noGrp="1"/>
          </p:cNvGraphicFramePr>
          <p:nvPr>
            <p:extLst>
              <p:ext uri="{D42A27DB-BD31-4B8C-83A1-F6EECF244321}">
                <p14:modId xmlns:p14="http://schemas.microsoft.com/office/powerpoint/2010/main" val="1263491555"/>
              </p:ext>
            </p:extLst>
          </p:nvPr>
        </p:nvGraphicFramePr>
        <p:xfrm>
          <a:off x="9807017" y="761424"/>
          <a:ext cx="741600" cy="741680"/>
        </p:xfrm>
        <a:graphic>
          <a:graphicData uri="http://schemas.openxmlformats.org/drawingml/2006/table">
            <a:tbl>
              <a:tblPr firstRow="1" bandRow="1">
                <a:tableStyleId>{2D5ABB26-0587-4C30-8999-92F81FD0307C}</a:tableStyleId>
              </a:tblPr>
              <a:tblGrid>
                <a:gridCol w="370800">
                  <a:extLst>
                    <a:ext uri="{9D8B030D-6E8A-4147-A177-3AD203B41FA5}">
                      <a16:colId xmlns:a16="http://schemas.microsoft.com/office/drawing/2014/main" val="2955262719"/>
                    </a:ext>
                  </a:extLst>
                </a:gridCol>
                <a:gridCol w="370800">
                  <a:extLst>
                    <a:ext uri="{9D8B030D-6E8A-4147-A177-3AD203B41FA5}">
                      <a16:colId xmlns:a16="http://schemas.microsoft.com/office/drawing/2014/main" val="2364354305"/>
                    </a:ext>
                  </a:extLst>
                </a:gridCol>
              </a:tblGrid>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59364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059999"/>
                  </a:ext>
                </a:extLst>
              </a:tr>
            </a:tbl>
          </a:graphicData>
        </a:graphic>
      </p:graphicFrame>
      <p:graphicFrame>
        <p:nvGraphicFramePr>
          <p:cNvPr id="8" name="表格 7">
            <a:extLst>
              <a:ext uri="{FF2B5EF4-FFF2-40B4-BE49-F238E27FC236}">
                <a16:creationId xmlns:a16="http://schemas.microsoft.com/office/drawing/2014/main" id="{88C0C415-2959-9DD5-98D2-5377FD6046D7}"/>
              </a:ext>
            </a:extLst>
          </p:cNvPr>
          <p:cNvGraphicFramePr>
            <a:graphicFrameLocks noGrp="1"/>
          </p:cNvGraphicFramePr>
          <p:nvPr>
            <p:extLst>
              <p:ext uri="{D42A27DB-BD31-4B8C-83A1-F6EECF244321}">
                <p14:modId xmlns:p14="http://schemas.microsoft.com/office/powerpoint/2010/main" val="2349196766"/>
              </p:ext>
            </p:extLst>
          </p:nvPr>
        </p:nvGraphicFramePr>
        <p:xfrm>
          <a:off x="8902916" y="1653582"/>
          <a:ext cx="741600" cy="741680"/>
        </p:xfrm>
        <a:graphic>
          <a:graphicData uri="http://schemas.openxmlformats.org/drawingml/2006/table">
            <a:tbl>
              <a:tblPr firstRow="1" bandRow="1">
                <a:tableStyleId>{2D5ABB26-0587-4C30-8999-92F81FD0307C}</a:tableStyleId>
              </a:tblPr>
              <a:tblGrid>
                <a:gridCol w="370800">
                  <a:extLst>
                    <a:ext uri="{9D8B030D-6E8A-4147-A177-3AD203B41FA5}">
                      <a16:colId xmlns:a16="http://schemas.microsoft.com/office/drawing/2014/main" val="2955262719"/>
                    </a:ext>
                  </a:extLst>
                </a:gridCol>
                <a:gridCol w="370800">
                  <a:extLst>
                    <a:ext uri="{9D8B030D-6E8A-4147-A177-3AD203B41FA5}">
                      <a16:colId xmlns:a16="http://schemas.microsoft.com/office/drawing/2014/main" val="2364354305"/>
                    </a:ext>
                  </a:extLst>
                </a:gridCol>
              </a:tblGrid>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59364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059999"/>
                  </a:ext>
                </a:extLst>
              </a:tr>
            </a:tbl>
          </a:graphicData>
        </a:graphic>
      </p:graphicFrame>
      <p:graphicFrame>
        <p:nvGraphicFramePr>
          <p:cNvPr id="10" name="表格 9">
            <a:extLst>
              <a:ext uri="{FF2B5EF4-FFF2-40B4-BE49-F238E27FC236}">
                <a16:creationId xmlns:a16="http://schemas.microsoft.com/office/drawing/2014/main" id="{2DDE3320-C7E3-D267-060C-B7C39C36BC11}"/>
              </a:ext>
            </a:extLst>
          </p:cNvPr>
          <p:cNvGraphicFramePr>
            <a:graphicFrameLocks noGrp="1"/>
          </p:cNvGraphicFramePr>
          <p:nvPr>
            <p:extLst>
              <p:ext uri="{D42A27DB-BD31-4B8C-83A1-F6EECF244321}">
                <p14:modId xmlns:p14="http://schemas.microsoft.com/office/powerpoint/2010/main" val="3885952588"/>
              </p:ext>
            </p:extLst>
          </p:nvPr>
        </p:nvGraphicFramePr>
        <p:xfrm>
          <a:off x="9807017" y="1653582"/>
          <a:ext cx="741600" cy="741680"/>
        </p:xfrm>
        <a:graphic>
          <a:graphicData uri="http://schemas.openxmlformats.org/drawingml/2006/table">
            <a:tbl>
              <a:tblPr firstRow="1" bandRow="1">
                <a:tableStyleId>{2D5ABB26-0587-4C30-8999-92F81FD0307C}</a:tableStyleId>
              </a:tblPr>
              <a:tblGrid>
                <a:gridCol w="370800">
                  <a:extLst>
                    <a:ext uri="{9D8B030D-6E8A-4147-A177-3AD203B41FA5}">
                      <a16:colId xmlns:a16="http://schemas.microsoft.com/office/drawing/2014/main" val="2955262719"/>
                    </a:ext>
                  </a:extLst>
                </a:gridCol>
                <a:gridCol w="370800">
                  <a:extLst>
                    <a:ext uri="{9D8B030D-6E8A-4147-A177-3AD203B41FA5}">
                      <a16:colId xmlns:a16="http://schemas.microsoft.com/office/drawing/2014/main" val="2364354305"/>
                    </a:ext>
                  </a:extLst>
                </a:gridCol>
              </a:tblGrid>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59364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059999"/>
                  </a:ext>
                </a:extLst>
              </a:tr>
            </a:tbl>
          </a:graphicData>
        </a:graphic>
      </p:graphicFrame>
      <p:sp>
        <p:nvSpPr>
          <p:cNvPr id="13" name="文本框 12">
            <a:extLst>
              <a:ext uri="{FF2B5EF4-FFF2-40B4-BE49-F238E27FC236}">
                <a16:creationId xmlns:a16="http://schemas.microsoft.com/office/drawing/2014/main" id="{3CE87FFE-0C4B-4342-4B7C-FA75C024DAA5}"/>
              </a:ext>
            </a:extLst>
          </p:cNvPr>
          <p:cNvSpPr txBox="1"/>
          <p:nvPr/>
        </p:nvSpPr>
        <p:spPr>
          <a:xfrm>
            <a:off x="65289" y="1391379"/>
            <a:ext cx="6577689" cy="1611018"/>
          </a:xfrm>
          <a:prstGeom prst="rect">
            <a:avLst/>
          </a:prstGeom>
          <a:noFill/>
        </p:spPr>
        <p:txBody>
          <a:bodyPr wrap="square">
            <a:spAutoFit/>
          </a:bodyPr>
          <a:lstStyle/>
          <a:p>
            <a:pPr>
              <a:lnSpc>
                <a:spcPts val="2000"/>
              </a:lnSpc>
            </a:pPr>
            <a:r>
              <a:rPr lang="zh-CN" altLang="en-US" sz="1400" dirty="0"/>
              <a:t>引入Windows Multi-head Self-Attention（W-MSA）模块是为了</a:t>
            </a:r>
            <a:r>
              <a:rPr lang="zh-CN" altLang="en-US" sz="1400" dirty="0">
                <a:solidFill>
                  <a:srgbClr val="FF0000"/>
                </a:solidFill>
              </a:rPr>
              <a:t>减少计算量</a:t>
            </a:r>
            <a:r>
              <a:rPr lang="zh-CN" altLang="en-US" sz="1400" dirty="0"/>
              <a:t>。左侧使用的是普通的Multi-head Self-Attention（MSA）模块，对于feature map中的每个像素（或称作token，patch）在Self-Attention计算过程中需要和所有的像素去计算。在使用Windows Multi-head Self-Attention（W-MSA）模块时，首先将feature map按照MxM（例子中的M=2）大小划分成一个个Windows，然后单独对每个Windows内部进行Self-Attention</a:t>
            </a:r>
          </a:p>
        </p:txBody>
      </p:sp>
      <p:sp>
        <p:nvSpPr>
          <p:cNvPr id="15" name="文本框 14">
            <a:extLst>
              <a:ext uri="{FF2B5EF4-FFF2-40B4-BE49-F238E27FC236}">
                <a16:creationId xmlns:a16="http://schemas.microsoft.com/office/drawing/2014/main" id="{308CEEAC-8D41-B894-911B-C9A898251160}"/>
              </a:ext>
            </a:extLst>
          </p:cNvPr>
          <p:cNvSpPr txBox="1"/>
          <p:nvPr/>
        </p:nvSpPr>
        <p:spPr>
          <a:xfrm>
            <a:off x="7273822" y="2395262"/>
            <a:ext cx="932961" cy="369332"/>
          </a:xfrm>
          <a:prstGeom prst="rect">
            <a:avLst/>
          </a:prstGeom>
          <a:noFill/>
        </p:spPr>
        <p:txBody>
          <a:bodyPr wrap="square">
            <a:spAutoFit/>
          </a:bodyPr>
          <a:lstStyle/>
          <a:p>
            <a:r>
              <a:rPr lang="zh-CN" altLang="en-US" dirty="0"/>
              <a:t>MSA</a:t>
            </a:r>
          </a:p>
        </p:txBody>
      </p:sp>
      <p:sp>
        <p:nvSpPr>
          <p:cNvPr id="17" name="文本框 16">
            <a:extLst>
              <a:ext uri="{FF2B5EF4-FFF2-40B4-BE49-F238E27FC236}">
                <a16:creationId xmlns:a16="http://schemas.microsoft.com/office/drawing/2014/main" id="{B0A3FDBD-00B6-098F-73A9-01F30260C735}"/>
              </a:ext>
            </a:extLst>
          </p:cNvPr>
          <p:cNvSpPr txBox="1"/>
          <p:nvPr/>
        </p:nvSpPr>
        <p:spPr>
          <a:xfrm>
            <a:off x="9289363" y="2545740"/>
            <a:ext cx="1151395" cy="369332"/>
          </a:xfrm>
          <a:prstGeom prst="rect">
            <a:avLst/>
          </a:prstGeom>
          <a:noFill/>
        </p:spPr>
        <p:txBody>
          <a:bodyPr wrap="square">
            <a:spAutoFit/>
          </a:bodyPr>
          <a:lstStyle/>
          <a:p>
            <a:r>
              <a:rPr lang="en-US" altLang="zh-CN" b="0" i="0" dirty="0">
                <a:solidFill>
                  <a:srgbClr val="4D4D4D"/>
                </a:solidFill>
                <a:effectLst/>
                <a:latin typeface="-apple-system"/>
              </a:rPr>
              <a:t>W-MSA</a:t>
            </a:r>
            <a:endParaRPr lang="zh-CN" altLang="en-US" dirty="0"/>
          </a:p>
        </p:txBody>
      </p:sp>
      <p:sp>
        <p:nvSpPr>
          <p:cNvPr id="18" name="椭圆 17">
            <a:extLst>
              <a:ext uri="{FF2B5EF4-FFF2-40B4-BE49-F238E27FC236}">
                <a16:creationId xmlns:a16="http://schemas.microsoft.com/office/drawing/2014/main" id="{50E857FC-EE56-AE4D-F950-69C8DD6880FB}"/>
              </a:ext>
            </a:extLst>
          </p:cNvPr>
          <p:cNvSpPr/>
          <p:nvPr/>
        </p:nvSpPr>
        <p:spPr>
          <a:xfrm>
            <a:off x="8720320" y="578938"/>
            <a:ext cx="1051085" cy="105108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3D6DED29-FD74-643F-7927-127BF2BA4F8F}"/>
              </a:ext>
            </a:extLst>
          </p:cNvPr>
          <p:cNvSpPr txBox="1"/>
          <p:nvPr/>
        </p:nvSpPr>
        <p:spPr>
          <a:xfrm>
            <a:off x="65289" y="3177659"/>
            <a:ext cx="2849361" cy="369332"/>
          </a:xfrm>
          <a:prstGeom prst="rect">
            <a:avLst/>
          </a:prstGeom>
          <a:noFill/>
        </p:spPr>
        <p:txBody>
          <a:bodyPr wrap="square">
            <a:spAutoFit/>
          </a:bodyPr>
          <a:lstStyle/>
          <a:p>
            <a:r>
              <a:rPr lang="en-US" altLang="zh-CN" dirty="0"/>
              <a:t>MSA</a:t>
            </a:r>
            <a:r>
              <a:rPr lang="zh-CN" altLang="en-US" dirty="0"/>
              <a:t>模块计算量</a:t>
            </a:r>
            <a:r>
              <a:rPr lang="en-US" altLang="zh-CN" dirty="0"/>
              <a:t>:</a:t>
            </a:r>
            <a:endParaRPr lang="zh-CN" altLang="en-US"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4B16200-DC73-03B2-96F7-B187DBF34C0D}"/>
                  </a:ext>
                </a:extLst>
              </p:cNvPr>
              <p:cNvSpPr txBox="1"/>
              <p:nvPr/>
            </p:nvSpPr>
            <p:spPr>
              <a:xfrm>
                <a:off x="349981" y="3722253"/>
                <a:ext cx="2302617" cy="309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h𝑤</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up>
                          <m:r>
                            <a:rPr lang="en-US" altLang="zh-CN" b="0" i="1" smtClean="0">
                              <a:latin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𝑄</m:t>
                          </m:r>
                        </m:e>
                        <m:sup>
                          <m:r>
                            <a:rPr lang="en-US" altLang="zh-CN" i="1">
                              <a:latin typeface="Cambria Math" panose="02040503050406030204" pitchFamily="18" charset="0"/>
                            </a:rPr>
                            <m:t>h𝑤</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sup>
                      </m:sSup>
                    </m:oMath>
                  </m:oMathPara>
                </a14:m>
                <a:endParaRPr lang="zh-CN" altLang="en-US" dirty="0"/>
              </a:p>
            </p:txBody>
          </p:sp>
        </mc:Choice>
        <mc:Fallback xmlns="">
          <p:sp>
            <p:nvSpPr>
              <p:cNvPr id="23" name="文本框 22">
                <a:extLst>
                  <a:ext uri="{FF2B5EF4-FFF2-40B4-BE49-F238E27FC236}">
                    <a16:creationId xmlns:a16="http://schemas.microsoft.com/office/drawing/2014/main" id="{64B16200-DC73-03B2-96F7-B187DBF34C0D}"/>
                  </a:ext>
                </a:extLst>
              </p:cNvPr>
              <p:cNvSpPr txBox="1">
                <a:spLocks noRot="1" noChangeAspect="1" noMove="1" noResize="1" noEditPoints="1" noAdjustHandles="1" noChangeArrowheads="1" noChangeShapeType="1" noTextEdit="1"/>
              </p:cNvSpPr>
              <p:nvPr/>
            </p:nvSpPr>
            <p:spPr>
              <a:xfrm>
                <a:off x="349981" y="3722253"/>
                <a:ext cx="2302617" cy="309700"/>
              </a:xfrm>
              <a:prstGeom prst="rect">
                <a:avLst/>
              </a:prstGeom>
              <a:blipFill>
                <a:blip r:embed="rId2"/>
                <a:stretch>
                  <a:fillRect l="-1852" t="-4000" r="-529" b="-2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9EA8156-4356-1FA9-F665-D0AB6E25F57D}"/>
                  </a:ext>
                </a:extLst>
              </p:cNvPr>
              <p:cNvSpPr txBox="1"/>
              <p:nvPr/>
            </p:nvSpPr>
            <p:spPr>
              <a:xfrm>
                <a:off x="3036093" y="3662621"/>
                <a:ext cx="7108031" cy="369332"/>
              </a:xfrm>
              <a:prstGeom prst="rect">
                <a:avLst/>
              </a:prstGeom>
              <a:noFill/>
            </p:spPr>
            <p:txBody>
              <a:bodyPr wrap="square">
                <a:spAutoFit/>
              </a:bodyPr>
              <a:lstStyle/>
              <a:p>
                <a:r>
                  <a:rPr lang="zh-CN" altLang="en-US" dirty="0"/>
                  <a:t>计算</a:t>
                </a:r>
                <a14:m>
                  <m:oMath xmlns:m="http://schemas.openxmlformats.org/officeDocument/2006/math">
                    <m:r>
                      <a:rPr lang="en-US" altLang="zh-CN" b="0" i="1" smtClean="0">
                        <a:latin typeface="Cambria Math" panose="02040503050406030204" pitchFamily="18" charset="0"/>
                      </a:rPr>
                      <m:t>𝑄</m:t>
                    </m:r>
                    <m:r>
                      <a:rPr lang="zh-CN" altLang="en-US" i="1">
                        <a:latin typeface="Cambria Math" panose="02040503050406030204" pitchFamily="18" charset="0"/>
                      </a:rPr>
                      <m:t>矩阵</m:t>
                    </m:r>
                  </m:oMath>
                </a14:m>
                <a:r>
                  <a:rPr lang="zh-CN" altLang="en-US" dirty="0"/>
                  <a:t>计算量为</a:t>
                </a:r>
                <a14:m>
                  <m:oMath xmlns:m="http://schemas.openxmlformats.org/officeDocument/2006/math">
                    <m:r>
                      <a:rPr lang="en-US" altLang="zh-CN" i="1">
                        <a:latin typeface="Cambria Math" panose="02040503050406030204" pitchFamily="18" charset="0"/>
                      </a:rPr>
                      <m:t>h𝑤</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r>
                  <a:rPr lang="en-US" altLang="zh-CN" dirty="0"/>
                  <a:t>,</a:t>
                </a:r>
                <a:r>
                  <a:rPr lang="zh-CN" altLang="en-US" dirty="0"/>
                  <a:t>计算</a:t>
                </a:r>
                <a14:m>
                  <m:oMath xmlns:m="http://schemas.openxmlformats.org/officeDocument/2006/math">
                    <m:r>
                      <m:rPr>
                        <m:sty m:val="p"/>
                      </m:rPr>
                      <a:rPr lang="en-US" altLang="zh-CN" i="1" dirty="0">
                        <a:latin typeface="Cambria Math" panose="02040503050406030204" pitchFamily="18" charset="0"/>
                      </a:rPr>
                      <m:t>K</m:t>
                    </m:r>
                    <m:r>
                      <a:rPr lang="en-US" altLang="zh-CN" b="0" i="1" dirty="0" smtClean="0">
                        <a:latin typeface="Cambria Math" panose="02040503050406030204" pitchFamily="18" charset="0"/>
                      </a:rPr>
                      <m:t>,</m:t>
                    </m:r>
                  </m:oMath>
                </a14:m>
                <a:r>
                  <a:rPr lang="en-US" altLang="zh-CN" dirty="0"/>
                  <a:t>V</a:t>
                </a:r>
                <a:r>
                  <a:rPr lang="zh-CN" altLang="en-US" dirty="0"/>
                  <a:t>矩阵同理，总共为</a:t>
                </a:r>
                <a14:m>
                  <m:oMath xmlns:m="http://schemas.openxmlformats.org/officeDocument/2006/math">
                    <m:r>
                      <a:rPr lang="en-US" altLang="zh-CN" b="0" i="0" smtClean="0">
                        <a:latin typeface="Cambria Math" panose="02040503050406030204" pitchFamily="18" charset="0"/>
                      </a:rPr>
                      <m:t>3</m:t>
                    </m:r>
                    <m:r>
                      <a:rPr lang="en-US" altLang="zh-CN" i="1">
                        <a:latin typeface="Cambria Math" panose="02040503050406030204" pitchFamily="18" charset="0"/>
                      </a:rPr>
                      <m:t>h𝑤</m:t>
                    </m:r>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C</m:t>
                        </m:r>
                      </m:e>
                      <m:sup>
                        <m:r>
                          <a:rPr lang="en-US" altLang="zh-CN" b="0" i="1" smtClean="0">
                            <a:latin typeface="Cambria Math" panose="02040503050406030204" pitchFamily="18" charset="0"/>
                          </a:rPr>
                          <m:t>2</m:t>
                        </m:r>
                      </m:sup>
                    </m:sSup>
                  </m:oMath>
                </a14:m>
                <a:endParaRPr lang="zh-CN" altLang="en-US" dirty="0"/>
              </a:p>
            </p:txBody>
          </p:sp>
        </mc:Choice>
        <mc:Fallback xmlns="">
          <p:sp>
            <p:nvSpPr>
              <p:cNvPr id="27" name="文本框 26">
                <a:extLst>
                  <a:ext uri="{FF2B5EF4-FFF2-40B4-BE49-F238E27FC236}">
                    <a16:creationId xmlns:a16="http://schemas.microsoft.com/office/drawing/2014/main" id="{29EA8156-4356-1FA9-F665-D0AB6E25F57D}"/>
                  </a:ext>
                </a:extLst>
              </p:cNvPr>
              <p:cNvSpPr txBox="1">
                <a:spLocks noRot="1" noChangeAspect="1" noMove="1" noResize="1" noEditPoints="1" noAdjustHandles="1" noChangeArrowheads="1" noChangeShapeType="1" noTextEdit="1"/>
              </p:cNvSpPr>
              <p:nvPr/>
            </p:nvSpPr>
            <p:spPr>
              <a:xfrm>
                <a:off x="3036093" y="3662621"/>
                <a:ext cx="7108031" cy="369332"/>
              </a:xfrm>
              <a:prstGeom prst="rect">
                <a:avLst/>
              </a:prstGeom>
              <a:blipFill>
                <a:blip r:embed="rId3"/>
                <a:stretch>
                  <a:fillRect l="-686" t="-15000"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A685729-A8E2-85E9-1AEC-813B4121EAE7}"/>
                  </a:ext>
                </a:extLst>
              </p:cNvPr>
              <p:cNvSpPr txBox="1"/>
              <p:nvPr/>
            </p:nvSpPr>
            <p:spPr>
              <a:xfrm>
                <a:off x="349981" y="4207215"/>
                <a:ext cx="2777940"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𝑄</m:t>
                          </m:r>
                        </m:e>
                        <m:sup>
                          <m:r>
                            <a:rPr lang="en-US" altLang="zh-CN" b="0" i="1" smtClean="0">
                              <a:latin typeface="Cambria Math" panose="02040503050406030204" pitchFamily="18" charset="0"/>
                            </a:rPr>
                            <m:t>h𝑤</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h𝑤</m:t>
                          </m:r>
                          <m:r>
                            <a:rPr lang="en-US" altLang="zh-CN" i="1">
                              <a:latin typeface="Cambria Math" panose="02040503050406030204" pitchFamily="18" charset="0"/>
                            </a:rPr>
                            <m:t>×</m:t>
                          </m:r>
                          <m:r>
                            <m:rPr>
                              <m:sty m:val="p"/>
                            </m:rPr>
                            <a:rPr lang="en-US" altLang="zh-CN" i="1" smtClean="0">
                              <a:latin typeface="Cambria Math" panose="02040503050406030204" pitchFamily="18" charset="0"/>
                            </a:rPr>
                            <m:t>C</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i="1">
                              <a:latin typeface="Cambria Math" panose="02040503050406030204" pitchFamily="18" charset="0"/>
                            </a:rPr>
                            <m:t>h𝑤</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h𝑤</m:t>
                          </m:r>
                        </m:sup>
                      </m:sSup>
                    </m:oMath>
                  </m:oMathPara>
                </a14:m>
                <a:endParaRPr lang="zh-CN" altLang="en-US" dirty="0"/>
              </a:p>
            </p:txBody>
          </p:sp>
        </mc:Choice>
        <mc:Fallback xmlns="">
          <p:sp>
            <p:nvSpPr>
              <p:cNvPr id="28" name="文本框 27">
                <a:extLst>
                  <a:ext uri="{FF2B5EF4-FFF2-40B4-BE49-F238E27FC236}">
                    <a16:creationId xmlns:a16="http://schemas.microsoft.com/office/drawing/2014/main" id="{FA685729-A8E2-85E9-1AEC-813B4121EAE7}"/>
                  </a:ext>
                </a:extLst>
              </p:cNvPr>
              <p:cNvSpPr txBox="1">
                <a:spLocks noRot="1" noChangeAspect="1" noMove="1" noResize="1" noEditPoints="1" noAdjustHandles="1" noChangeArrowheads="1" noChangeShapeType="1" noTextEdit="1"/>
              </p:cNvSpPr>
              <p:nvPr/>
            </p:nvSpPr>
            <p:spPr>
              <a:xfrm>
                <a:off x="349981" y="4207215"/>
                <a:ext cx="2777940" cy="288477"/>
              </a:xfrm>
              <a:prstGeom prst="rect">
                <a:avLst/>
              </a:prstGeom>
              <a:blipFill>
                <a:blip r:embed="rId4"/>
                <a:stretch>
                  <a:fillRect l="-2412" t="-8511" r="-439" b="-297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8A85E6C-05D5-C978-222C-61D48889A890}"/>
                  </a:ext>
                </a:extLst>
              </p:cNvPr>
              <p:cNvSpPr txBox="1"/>
              <p:nvPr/>
            </p:nvSpPr>
            <p:spPr>
              <a:xfrm>
                <a:off x="3127921" y="4182431"/>
                <a:ext cx="7108031" cy="369332"/>
              </a:xfrm>
              <a:prstGeom prst="rect">
                <a:avLst/>
              </a:prstGeom>
              <a:noFill/>
            </p:spPr>
            <p:txBody>
              <a:bodyPr wrap="square">
                <a:spAutoFit/>
              </a:bodyPr>
              <a:lstStyle/>
              <a:p>
                <a:r>
                  <a:rPr lang="zh-CN" altLang="en-US" dirty="0"/>
                  <a:t>计算</a:t>
                </a:r>
                <a14:m>
                  <m:oMath xmlns:m="http://schemas.openxmlformats.org/officeDocument/2006/math">
                    <m:r>
                      <a:rPr lang="en-US" altLang="zh-CN" b="0" i="1" smtClean="0">
                        <a:latin typeface="Cambria Math" panose="02040503050406030204" pitchFamily="18" charset="0"/>
                      </a:rPr>
                      <m:t>𝑄</m:t>
                    </m:r>
                    <m:r>
                      <a:rPr lang="zh-CN" altLang="en-US" i="1">
                        <a:latin typeface="Cambria Math" panose="02040503050406030204" pitchFamily="18" charset="0"/>
                      </a:rPr>
                      <m:t>与</m:t>
                    </m:r>
                    <m:r>
                      <a:rPr lang="en-US" altLang="zh-CN" i="1">
                        <a:latin typeface="Cambria Math" panose="02040503050406030204" pitchFamily="18" charset="0"/>
                      </a:rPr>
                      <m:t>𝐾</m:t>
                    </m:r>
                  </m:oMath>
                </a14:m>
                <a:r>
                  <a:rPr lang="zh-CN" altLang="en-US" dirty="0"/>
                  <a:t>，总共为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h𝑤</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𝐶</m:t>
                    </m:r>
                  </m:oMath>
                </a14:m>
                <a:endParaRPr lang="zh-CN" altLang="en-US" dirty="0"/>
              </a:p>
            </p:txBody>
          </p:sp>
        </mc:Choice>
        <mc:Fallback xmlns="">
          <p:sp>
            <p:nvSpPr>
              <p:cNvPr id="29" name="文本框 28">
                <a:extLst>
                  <a:ext uri="{FF2B5EF4-FFF2-40B4-BE49-F238E27FC236}">
                    <a16:creationId xmlns:a16="http://schemas.microsoft.com/office/drawing/2014/main" id="{58A85E6C-05D5-C978-222C-61D48889A890}"/>
                  </a:ext>
                </a:extLst>
              </p:cNvPr>
              <p:cNvSpPr txBox="1">
                <a:spLocks noRot="1" noChangeAspect="1" noMove="1" noResize="1" noEditPoints="1" noAdjustHandles="1" noChangeArrowheads="1" noChangeShapeType="1" noTextEdit="1"/>
              </p:cNvSpPr>
              <p:nvPr/>
            </p:nvSpPr>
            <p:spPr>
              <a:xfrm>
                <a:off x="3127921" y="4182431"/>
                <a:ext cx="7108031" cy="369332"/>
              </a:xfrm>
              <a:prstGeom prst="rect">
                <a:avLst/>
              </a:prstGeom>
              <a:blipFill>
                <a:blip r:embed="rId5"/>
                <a:stretch>
                  <a:fillRect l="-686"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F5CBFCA-E78B-A4EA-F192-0A7330AD7AC2}"/>
                  </a:ext>
                </a:extLst>
              </p:cNvPr>
              <p:cNvSpPr txBox="1"/>
              <p:nvPr/>
            </p:nvSpPr>
            <p:spPr>
              <a:xfrm>
                <a:off x="349981" y="4867439"/>
                <a:ext cx="2442785" cy="283539"/>
              </a:xfrm>
              <a:prstGeom prst="rect">
                <a:avLst/>
              </a:prstGeom>
              <a:noFill/>
            </p:spPr>
            <p:txBody>
              <a:bodyPr wrap="none" lIns="0" tIns="0" rIns="0" bIns="0" rtlCol="0">
                <a:spAutoFit/>
              </a:bodyPr>
              <a:lstStyle/>
              <a:p>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h𝑤</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h𝑤</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h𝑤</m:t>
                        </m:r>
                        <m:r>
                          <a:rPr lang="en-US" altLang="zh-CN" i="1">
                            <a:latin typeface="Cambria Math" panose="02040503050406030204" pitchFamily="18" charset="0"/>
                          </a:rPr>
                          <m:t>×</m:t>
                        </m:r>
                        <m:r>
                          <m:rPr>
                            <m:sty m:val="p"/>
                          </m:rPr>
                          <a:rPr lang="en-US" altLang="zh-CN" i="1" smtClean="0">
                            <a:latin typeface="Cambria Math" panose="02040503050406030204" pitchFamily="18" charset="0"/>
                          </a:rPr>
                          <m:t>C</m:t>
                        </m:r>
                      </m:sup>
                    </m:sSup>
                    <m:r>
                      <a:rPr lang="en-US" altLang="zh-CN" b="0" i="1" smtClean="0">
                        <a:latin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i="1">
                            <a:latin typeface="Cambria Math" panose="02040503050406030204" pitchFamily="18" charset="0"/>
                          </a:rPr>
                          <m:t>h𝑤</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sup>
                    </m:sSup>
                  </m:oMath>
                </a14:m>
                <a:endParaRPr lang="zh-CN" altLang="en-US" dirty="0"/>
              </a:p>
            </p:txBody>
          </p:sp>
        </mc:Choice>
        <mc:Fallback xmlns="">
          <p:sp>
            <p:nvSpPr>
              <p:cNvPr id="31" name="文本框 30">
                <a:extLst>
                  <a:ext uri="{FF2B5EF4-FFF2-40B4-BE49-F238E27FC236}">
                    <a16:creationId xmlns:a16="http://schemas.microsoft.com/office/drawing/2014/main" id="{EF5CBFCA-E78B-A4EA-F192-0A7330AD7AC2}"/>
                  </a:ext>
                </a:extLst>
              </p:cNvPr>
              <p:cNvSpPr txBox="1">
                <a:spLocks noRot="1" noChangeAspect="1" noMove="1" noResize="1" noEditPoints="1" noAdjustHandles="1" noChangeArrowheads="1" noChangeShapeType="1" noTextEdit="1"/>
              </p:cNvSpPr>
              <p:nvPr/>
            </p:nvSpPr>
            <p:spPr>
              <a:xfrm>
                <a:off x="349981" y="4867439"/>
                <a:ext cx="2442785" cy="283539"/>
              </a:xfrm>
              <a:prstGeom prst="rect">
                <a:avLst/>
              </a:prstGeom>
              <a:blipFill>
                <a:blip r:embed="rId6"/>
                <a:stretch>
                  <a:fillRect l="-3242" t="-4255" r="-1247" b="-63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6ACB984-5F20-DD25-A539-6C2C17BFD242}"/>
                  </a:ext>
                </a:extLst>
              </p:cNvPr>
              <p:cNvSpPr txBox="1"/>
              <p:nvPr/>
            </p:nvSpPr>
            <p:spPr>
              <a:xfrm>
                <a:off x="3088962" y="4727025"/>
                <a:ext cx="7108031" cy="369332"/>
              </a:xfrm>
              <a:prstGeom prst="rect">
                <a:avLst/>
              </a:prstGeom>
              <a:noFill/>
            </p:spPr>
            <p:txBody>
              <a:bodyPr wrap="square">
                <a:spAutoFit/>
              </a:bodyPr>
              <a:lstStyle/>
              <a:p>
                <a:r>
                  <a:rPr lang="zh-CN" altLang="en-US" dirty="0"/>
                  <a:t>计算</a:t>
                </a:r>
                <a:r>
                  <a:rPr lang="en-US" altLang="zh-CN" dirty="0"/>
                  <a:t>X</a:t>
                </a:r>
                <a14:m>
                  <m:oMath xmlns:m="http://schemas.openxmlformats.org/officeDocument/2006/math">
                    <m:r>
                      <a:rPr lang="zh-CN" altLang="en-US" i="1">
                        <a:latin typeface="Cambria Math" panose="02040503050406030204" pitchFamily="18" charset="0"/>
                      </a:rPr>
                      <m:t>与</m:t>
                    </m:r>
                    <m:r>
                      <a:rPr lang="en-US" altLang="zh-CN" b="0" i="1" smtClean="0">
                        <a:latin typeface="Cambria Math" panose="02040503050406030204" pitchFamily="18" charset="0"/>
                      </a:rPr>
                      <m:t>𝑉</m:t>
                    </m:r>
                  </m:oMath>
                </a14:m>
                <a:r>
                  <a:rPr lang="zh-CN" altLang="en-US" dirty="0"/>
                  <a:t>，总共为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h𝑤</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𝐶</m:t>
                    </m:r>
                  </m:oMath>
                </a14:m>
                <a:endParaRPr lang="zh-CN" altLang="en-US" dirty="0"/>
              </a:p>
            </p:txBody>
          </p:sp>
        </mc:Choice>
        <mc:Fallback xmlns="">
          <p:sp>
            <p:nvSpPr>
              <p:cNvPr id="32" name="文本框 31">
                <a:extLst>
                  <a:ext uri="{FF2B5EF4-FFF2-40B4-BE49-F238E27FC236}">
                    <a16:creationId xmlns:a16="http://schemas.microsoft.com/office/drawing/2014/main" id="{16ACB984-5F20-DD25-A539-6C2C17BFD242}"/>
                  </a:ext>
                </a:extLst>
              </p:cNvPr>
              <p:cNvSpPr txBox="1">
                <a:spLocks noRot="1" noChangeAspect="1" noMove="1" noResize="1" noEditPoints="1" noAdjustHandles="1" noChangeArrowheads="1" noChangeShapeType="1" noTextEdit="1"/>
              </p:cNvSpPr>
              <p:nvPr/>
            </p:nvSpPr>
            <p:spPr>
              <a:xfrm>
                <a:off x="3088962" y="4727025"/>
                <a:ext cx="7108031" cy="369332"/>
              </a:xfrm>
              <a:prstGeom prst="rect">
                <a:avLst/>
              </a:prstGeom>
              <a:blipFill>
                <a:blip r:embed="rId7"/>
                <a:stretch>
                  <a:fillRect l="-772" t="-1311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8EEB9025-14D1-2C4F-D6F5-823C05310F1F}"/>
                  </a:ext>
                </a:extLst>
              </p:cNvPr>
              <p:cNvSpPr txBox="1"/>
              <p:nvPr/>
            </p:nvSpPr>
            <p:spPr>
              <a:xfrm>
                <a:off x="198976" y="5236771"/>
                <a:ext cx="9849897" cy="369332"/>
              </a:xfrm>
              <a:prstGeom prst="rect">
                <a:avLst/>
              </a:prstGeom>
              <a:noFill/>
            </p:spPr>
            <p:txBody>
              <a:bodyPr wrap="square">
                <a:spAutoFit/>
              </a:bodyPr>
              <a:lstStyle/>
              <a:p>
                <a:r>
                  <a:rPr lang="zh-CN" altLang="en-US" dirty="0"/>
                  <a:t>多头注意力模块相比单头注意力模块的计算量仅多了最后一个融合矩阵</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0</m:t>
                        </m:r>
                      </m:sub>
                    </m:sSub>
                  </m:oMath>
                </a14:m>
                <a:r>
                  <a:rPr lang="en-US" altLang="zh-CN" dirty="0"/>
                  <a:t>​ </a:t>
                </a:r>
                <a:r>
                  <a:rPr lang="zh-CN" altLang="en-US" dirty="0"/>
                  <a:t>的计算量</a:t>
                </a:r>
                <a:r>
                  <a:rPr lang="en-US" altLang="zh-CN" dirty="0"/>
                  <a:t> </a:t>
                </a:r>
                <a14:m>
                  <m:oMath xmlns:m="http://schemas.openxmlformats.org/officeDocument/2006/math">
                    <m:r>
                      <a:rPr lang="en-US" altLang="zh-CN" i="1">
                        <a:latin typeface="Cambria Math" panose="02040503050406030204" pitchFamily="18" charset="0"/>
                      </a:rPr>
                      <m:t>h𝑤𝐶</m:t>
                    </m:r>
                    <m:r>
                      <a:rPr lang="en-US" altLang="zh-CN" b="0" i="1" smtClean="0">
                        <a:latin typeface="Cambria Math" panose="02040503050406030204" pitchFamily="18" charset="0"/>
                      </a:rPr>
                      <m:t>𝐶</m:t>
                    </m:r>
                  </m:oMath>
                </a14:m>
                <a:endParaRPr lang="zh-CN" altLang="en-US" dirty="0"/>
              </a:p>
            </p:txBody>
          </p:sp>
        </mc:Choice>
        <mc:Fallback xmlns="">
          <p:sp>
            <p:nvSpPr>
              <p:cNvPr id="34" name="文本框 33">
                <a:extLst>
                  <a:ext uri="{FF2B5EF4-FFF2-40B4-BE49-F238E27FC236}">
                    <a16:creationId xmlns:a16="http://schemas.microsoft.com/office/drawing/2014/main" id="{8EEB9025-14D1-2C4F-D6F5-823C05310F1F}"/>
                  </a:ext>
                </a:extLst>
              </p:cNvPr>
              <p:cNvSpPr txBox="1">
                <a:spLocks noRot="1" noChangeAspect="1" noMove="1" noResize="1" noEditPoints="1" noAdjustHandles="1" noChangeArrowheads="1" noChangeShapeType="1" noTextEdit="1"/>
              </p:cNvSpPr>
              <p:nvPr/>
            </p:nvSpPr>
            <p:spPr>
              <a:xfrm>
                <a:off x="198976" y="5236771"/>
                <a:ext cx="9849897" cy="369332"/>
              </a:xfrm>
              <a:prstGeom prst="rect">
                <a:avLst/>
              </a:prstGeom>
              <a:blipFill>
                <a:blip r:embed="rId8"/>
                <a:stretch>
                  <a:fillRect l="-557" t="-1311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4F6BC4D6-0252-99B8-94F9-113FBFFAC353}"/>
                  </a:ext>
                </a:extLst>
              </p:cNvPr>
              <p:cNvSpPr txBox="1"/>
              <p:nvPr/>
            </p:nvSpPr>
            <p:spPr>
              <a:xfrm>
                <a:off x="-352426" y="5788685"/>
                <a:ext cx="43314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总</m:t>
                      </m:r>
                      <m:r>
                        <a:rPr lang="zh-CN" altLang="en-US" i="1" smtClean="0">
                          <a:latin typeface="Cambria Math" panose="02040503050406030204" pitchFamily="18" charset="0"/>
                        </a:rPr>
                        <m:t>参数</m:t>
                      </m:r>
                      <m:r>
                        <a:rPr lang="zh-CN" altLang="en-US" i="1">
                          <a:latin typeface="Cambria Math" panose="02040503050406030204" pitchFamily="18" charset="0"/>
                        </a:rPr>
                        <m:t>量</m:t>
                      </m:r>
                      <m:r>
                        <a:rPr lang="zh-CN" altLang="en-US" i="1" smtClean="0">
                          <a:latin typeface="Cambria Math" panose="02040503050406030204" pitchFamily="18" charset="0"/>
                        </a:rPr>
                        <m:t>：</m:t>
                      </m:r>
                      <m:r>
                        <a:rPr lang="en-US" altLang="zh-CN" b="0" i="0" smtClean="0">
                          <a:latin typeface="Cambria Math" panose="02040503050406030204" pitchFamily="18" charset="0"/>
                        </a:rPr>
                        <m:t>3</m:t>
                      </m:r>
                      <m:r>
                        <a:rPr lang="en-US" altLang="zh-CN" i="1">
                          <a:latin typeface="Cambria Math" panose="02040503050406030204" pitchFamily="18" charset="0"/>
                        </a:rPr>
                        <m:t>h𝑤</m:t>
                      </m:r>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C</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h𝑤</m:t>
                          </m:r>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𝐶</m:t>
                      </m:r>
                    </m:oMath>
                  </m:oMathPara>
                </a14:m>
                <a:endParaRPr lang="zh-CN" altLang="en-US" dirty="0"/>
              </a:p>
            </p:txBody>
          </p:sp>
        </mc:Choice>
        <mc:Fallback xmlns="">
          <p:sp>
            <p:nvSpPr>
              <p:cNvPr id="36" name="文本框 35">
                <a:extLst>
                  <a:ext uri="{FF2B5EF4-FFF2-40B4-BE49-F238E27FC236}">
                    <a16:creationId xmlns:a16="http://schemas.microsoft.com/office/drawing/2014/main" id="{4F6BC4D6-0252-99B8-94F9-113FBFFAC353}"/>
                  </a:ext>
                </a:extLst>
              </p:cNvPr>
              <p:cNvSpPr txBox="1">
                <a:spLocks noRot="1" noChangeAspect="1" noMove="1" noResize="1" noEditPoints="1" noAdjustHandles="1" noChangeArrowheads="1" noChangeShapeType="1" noTextEdit="1"/>
              </p:cNvSpPr>
              <p:nvPr/>
            </p:nvSpPr>
            <p:spPr>
              <a:xfrm>
                <a:off x="-352426" y="5788685"/>
                <a:ext cx="4331493" cy="369332"/>
              </a:xfrm>
              <a:prstGeom prst="rect">
                <a:avLst/>
              </a:prstGeom>
              <a:blipFill>
                <a:blip r:embed="rId9"/>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4974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83384"/>
            <a:ext cx="2500131" cy="369332"/>
          </a:xfrm>
          <a:prstGeom prst="rect">
            <a:avLst/>
          </a:prstGeom>
          <a:noFill/>
        </p:spPr>
        <p:txBody>
          <a:bodyPr wrap="square">
            <a:spAutoFit/>
          </a:bodyPr>
          <a:lstStyle/>
          <a:p>
            <a:r>
              <a:rPr lang="en-US" altLang="zh-CN" sz="1800" dirty="0" err="1"/>
              <a:t>Swin-Ttansformer</a:t>
            </a:r>
            <a:r>
              <a:rPr lang="zh-CN" altLang="en-US" sz="1800" dirty="0"/>
              <a:t>模型</a:t>
            </a:r>
          </a:p>
        </p:txBody>
      </p:sp>
      <p:sp>
        <p:nvSpPr>
          <p:cNvPr id="9" name="文本框 8">
            <a:extLst>
              <a:ext uri="{FF2B5EF4-FFF2-40B4-BE49-F238E27FC236}">
                <a16:creationId xmlns:a16="http://schemas.microsoft.com/office/drawing/2014/main" id="{A513ECDC-B1CE-0F62-D548-8ED998644FD0}"/>
              </a:ext>
            </a:extLst>
          </p:cNvPr>
          <p:cNvSpPr txBox="1"/>
          <p:nvPr/>
        </p:nvSpPr>
        <p:spPr>
          <a:xfrm>
            <a:off x="65289" y="767478"/>
            <a:ext cx="2587309" cy="369332"/>
          </a:xfrm>
          <a:prstGeom prst="rect">
            <a:avLst/>
          </a:prstGeom>
          <a:noFill/>
        </p:spPr>
        <p:txBody>
          <a:bodyPr wrap="square">
            <a:spAutoFit/>
          </a:bodyPr>
          <a:lstStyle/>
          <a:p>
            <a:r>
              <a:rPr lang="en-US" altLang="zh-CN" dirty="0">
                <a:latin typeface="+mn-ea"/>
              </a:rPr>
              <a:t>W-MSA</a:t>
            </a:r>
            <a:r>
              <a:rPr lang="zh-CN" altLang="en-US" dirty="0">
                <a:latin typeface="+mn-ea"/>
              </a:rPr>
              <a:t>详解</a:t>
            </a:r>
          </a:p>
        </p:txBody>
      </p:sp>
      <p:graphicFrame>
        <p:nvGraphicFramePr>
          <p:cNvPr id="3" name="表格 4">
            <a:extLst>
              <a:ext uri="{FF2B5EF4-FFF2-40B4-BE49-F238E27FC236}">
                <a16:creationId xmlns:a16="http://schemas.microsoft.com/office/drawing/2014/main" id="{132FE3F1-2D50-620F-4ADB-6B555EA11C4D}"/>
              </a:ext>
            </a:extLst>
          </p:cNvPr>
          <p:cNvGraphicFramePr>
            <a:graphicFrameLocks noGrp="1"/>
          </p:cNvGraphicFramePr>
          <p:nvPr/>
        </p:nvGraphicFramePr>
        <p:xfrm>
          <a:off x="6805479" y="837382"/>
          <a:ext cx="1483200" cy="1483360"/>
        </p:xfrm>
        <a:graphic>
          <a:graphicData uri="http://schemas.openxmlformats.org/drawingml/2006/table">
            <a:tbl>
              <a:tblPr firstRow="1" bandRow="1">
                <a:tableStyleId>{2D5ABB26-0587-4C30-8999-92F81FD0307C}</a:tableStyleId>
              </a:tblPr>
              <a:tblGrid>
                <a:gridCol w="370800">
                  <a:extLst>
                    <a:ext uri="{9D8B030D-6E8A-4147-A177-3AD203B41FA5}">
                      <a16:colId xmlns:a16="http://schemas.microsoft.com/office/drawing/2014/main" val="2955262719"/>
                    </a:ext>
                  </a:extLst>
                </a:gridCol>
                <a:gridCol w="370800">
                  <a:extLst>
                    <a:ext uri="{9D8B030D-6E8A-4147-A177-3AD203B41FA5}">
                      <a16:colId xmlns:a16="http://schemas.microsoft.com/office/drawing/2014/main" val="2364354305"/>
                    </a:ext>
                  </a:extLst>
                </a:gridCol>
                <a:gridCol w="370800">
                  <a:extLst>
                    <a:ext uri="{9D8B030D-6E8A-4147-A177-3AD203B41FA5}">
                      <a16:colId xmlns:a16="http://schemas.microsoft.com/office/drawing/2014/main" val="3150444217"/>
                    </a:ext>
                  </a:extLst>
                </a:gridCol>
                <a:gridCol w="370800">
                  <a:extLst>
                    <a:ext uri="{9D8B030D-6E8A-4147-A177-3AD203B41FA5}">
                      <a16:colId xmlns:a16="http://schemas.microsoft.com/office/drawing/2014/main" val="3897440537"/>
                    </a:ext>
                  </a:extLst>
                </a:gridCol>
              </a:tblGrid>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59364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059999"/>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6705255"/>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663054"/>
                  </a:ext>
                </a:extLst>
              </a:tr>
            </a:tbl>
          </a:graphicData>
        </a:graphic>
      </p:graphicFrame>
      <p:graphicFrame>
        <p:nvGraphicFramePr>
          <p:cNvPr id="5" name="表格 4">
            <a:extLst>
              <a:ext uri="{FF2B5EF4-FFF2-40B4-BE49-F238E27FC236}">
                <a16:creationId xmlns:a16="http://schemas.microsoft.com/office/drawing/2014/main" id="{8CF5139A-FB12-8464-3260-8A405114AD3F}"/>
              </a:ext>
            </a:extLst>
          </p:cNvPr>
          <p:cNvGraphicFramePr>
            <a:graphicFrameLocks noGrp="1"/>
          </p:cNvGraphicFramePr>
          <p:nvPr/>
        </p:nvGraphicFramePr>
        <p:xfrm>
          <a:off x="8902916" y="757264"/>
          <a:ext cx="741600" cy="741680"/>
        </p:xfrm>
        <a:graphic>
          <a:graphicData uri="http://schemas.openxmlformats.org/drawingml/2006/table">
            <a:tbl>
              <a:tblPr firstRow="1" bandRow="1">
                <a:tableStyleId>{2D5ABB26-0587-4C30-8999-92F81FD0307C}</a:tableStyleId>
              </a:tblPr>
              <a:tblGrid>
                <a:gridCol w="370800">
                  <a:extLst>
                    <a:ext uri="{9D8B030D-6E8A-4147-A177-3AD203B41FA5}">
                      <a16:colId xmlns:a16="http://schemas.microsoft.com/office/drawing/2014/main" val="2955262719"/>
                    </a:ext>
                  </a:extLst>
                </a:gridCol>
                <a:gridCol w="370800">
                  <a:extLst>
                    <a:ext uri="{9D8B030D-6E8A-4147-A177-3AD203B41FA5}">
                      <a16:colId xmlns:a16="http://schemas.microsoft.com/office/drawing/2014/main" val="2364354305"/>
                    </a:ext>
                  </a:extLst>
                </a:gridCol>
              </a:tblGrid>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59364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059999"/>
                  </a:ext>
                </a:extLst>
              </a:tr>
            </a:tbl>
          </a:graphicData>
        </a:graphic>
      </p:graphicFrame>
      <p:graphicFrame>
        <p:nvGraphicFramePr>
          <p:cNvPr id="7" name="表格 6">
            <a:extLst>
              <a:ext uri="{FF2B5EF4-FFF2-40B4-BE49-F238E27FC236}">
                <a16:creationId xmlns:a16="http://schemas.microsoft.com/office/drawing/2014/main" id="{D6C48C36-5943-37A3-C7D8-0EED22F1DA6D}"/>
              </a:ext>
            </a:extLst>
          </p:cNvPr>
          <p:cNvGraphicFramePr>
            <a:graphicFrameLocks noGrp="1"/>
          </p:cNvGraphicFramePr>
          <p:nvPr/>
        </p:nvGraphicFramePr>
        <p:xfrm>
          <a:off x="9807017" y="761424"/>
          <a:ext cx="741600" cy="741680"/>
        </p:xfrm>
        <a:graphic>
          <a:graphicData uri="http://schemas.openxmlformats.org/drawingml/2006/table">
            <a:tbl>
              <a:tblPr firstRow="1" bandRow="1">
                <a:tableStyleId>{2D5ABB26-0587-4C30-8999-92F81FD0307C}</a:tableStyleId>
              </a:tblPr>
              <a:tblGrid>
                <a:gridCol w="370800">
                  <a:extLst>
                    <a:ext uri="{9D8B030D-6E8A-4147-A177-3AD203B41FA5}">
                      <a16:colId xmlns:a16="http://schemas.microsoft.com/office/drawing/2014/main" val="2955262719"/>
                    </a:ext>
                  </a:extLst>
                </a:gridCol>
                <a:gridCol w="370800">
                  <a:extLst>
                    <a:ext uri="{9D8B030D-6E8A-4147-A177-3AD203B41FA5}">
                      <a16:colId xmlns:a16="http://schemas.microsoft.com/office/drawing/2014/main" val="2364354305"/>
                    </a:ext>
                  </a:extLst>
                </a:gridCol>
              </a:tblGrid>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59364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059999"/>
                  </a:ext>
                </a:extLst>
              </a:tr>
            </a:tbl>
          </a:graphicData>
        </a:graphic>
      </p:graphicFrame>
      <p:graphicFrame>
        <p:nvGraphicFramePr>
          <p:cNvPr id="8" name="表格 7">
            <a:extLst>
              <a:ext uri="{FF2B5EF4-FFF2-40B4-BE49-F238E27FC236}">
                <a16:creationId xmlns:a16="http://schemas.microsoft.com/office/drawing/2014/main" id="{88C0C415-2959-9DD5-98D2-5377FD6046D7}"/>
              </a:ext>
            </a:extLst>
          </p:cNvPr>
          <p:cNvGraphicFramePr>
            <a:graphicFrameLocks noGrp="1"/>
          </p:cNvGraphicFramePr>
          <p:nvPr/>
        </p:nvGraphicFramePr>
        <p:xfrm>
          <a:off x="8902916" y="1653582"/>
          <a:ext cx="741600" cy="741680"/>
        </p:xfrm>
        <a:graphic>
          <a:graphicData uri="http://schemas.openxmlformats.org/drawingml/2006/table">
            <a:tbl>
              <a:tblPr firstRow="1" bandRow="1">
                <a:tableStyleId>{2D5ABB26-0587-4C30-8999-92F81FD0307C}</a:tableStyleId>
              </a:tblPr>
              <a:tblGrid>
                <a:gridCol w="370800">
                  <a:extLst>
                    <a:ext uri="{9D8B030D-6E8A-4147-A177-3AD203B41FA5}">
                      <a16:colId xmlns:a16="http://schemas.microsoft.com/office/drawing/2014/main" val="2955262719"/>
                    </a:ext>
                  </a:extLst>
                </a:gridCol>
                <a:gridCol w="370800">
                  <a:extLst>
                    <a:ext uri="{9D8B030D-6E8A-4147-A177-3AD203B41FA5}">
                      <a16:colId xmlns:a16="http://schemas.microsoft.com/office/drawing/2014/main" val="2364354305"/>
                    </a:ext>
                  </a:extLst>
                </a:gridCol>
              </a:tblGrid>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59364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059999"/>
                  </a:ext>
                </a:extLst>
              </a:tr>
            </a:tbl>
          </a:graphicData>
        </a:graphic>
      </p:graphicFrame>
      <p:graphicFrame>
        <p:nvGraphicFramePr>
          <p:cNvPr id="10" name="表格 9">
            <a:extLst>
              <a:ext uri="{FF2B5EF4-FFF2-40B4-BE49-F238E27FC236}">
                <a16:creationId xmlns:a16="http://schemas.microsoft.com/office/drawing/2014/main" id="{2DDE3320-C7E3-D267-060C-B7C39C36BC11}"/>
              </a:ext>
            </a:extLst>
          </p:cNvPr>
          <p:cNvGraphicFramePr>
            <a:graphicFrameLocks noGrp="1"/>
          </p:cNvGraphicFramePr>
          <p:nvPr/>
        </p:nvGraphicFramePr>
        <p:xfrm>
          <a:off x="9807017" y="1653582"/>
          <a:ext cx="741600" cy="741680"/>
        </p:xfrm>
        <a:graphic>
          <a:graphicData uri="http://schemas.openxmlformats.org/drawingml/2006/table">
            <a:tbl>
              <a:tblPr firstRow="1" bandRow="1">
                <a:tableStyleId>{2D5ABB26-0587-4C30-8999-92F81FD0307C}</a:tableStyleId>
              </a:tblPr>
              <a:tblGrid>
                <a:gridCol w="370800">
                  <a:extLst>
                    <a:ext uri="{9D8B030D-6E8A-4147-A177-3AD203B41FA5}">
                      <a16:colId xmlns:a16="http://schemas.microsoft.com/office/drawing/2014/main" val="2955262719"/>
                    </a:ext>
                  </a:extLst>
                </a:gridCol>
                <a:gridCol w="370800">
                  <a:extLst>
                    <a:ext uri="{9D8B030D-6E8A-4147-A177-3AD203B41FA5}">
                      <a16:colId xmlns:a16="http://schemas.microsoft.com/office/drawing/2014/main" val="2364354305"/>
                    </a:ext>
                  </a:extLst>
                </a:gridCol>
              </a:tblGrid>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593648"/>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059999"/>
                  </a:ext>
                </a:extLst>
              </a:tr>
            </a:tbl>
          </a:graphicData>
        </a:graphic>
      </p:graphicFrame>
      <p:sp>
        <p:nvSpPr>
          <p:cNvPr id="15" name="文本框 14">
            <a:extLst>
              <a:ext uri="{FF2B5EF4-FFF2-40B4-BE49-F238E27FC236}">
                <a16:creationId xmlns:a16="http://schemas.microsoft.com/office/drawing/2014/main" id="{308CEEAC-8D41-B894-911B-C9A898251160}"/>
              </a:ext>
            </a:extLst>
          </p:cNvPr>
          <p:cNvSpPr txBox="1"/>
          <p:nvPr/>
        </p:nvSpPr>
        <p:spPr>
          <a:xfrm>
            <a:off x="7273822" y="2395262"/>
            <a:ext cx="932961" cy="369332"/>
          </a:xfrm>
          <a:prstGeom prst="rect">
            <a:avLst/>
          </a:prstGeom>
          <a:noFill/>
        </p:spPr>
        <p:txBody>
          <a:bodyPr wrap="square">
            <a:spAutoFit/>
          </a:bodyPr>
          <a:lstStyle/>
          <a:p>
            <a:r>
              <a:rPr lang="zh-CN" altLang="en-US" dirty="0"/>
              <a:t>MSA</a:t>
            </a:r>
          </a:p>
        </p:txBody>
      </p:sp>
      <p:sp>
        <p:nvSpPr>
          <p:cNvPr id="17" name="文本框 16">
            <a:extLst>
              <a:ext uri="{FF2B5EF4-FFF2-40B4-BE49-F238E27FC236}">
                <a16:creationId xmlns:a16="http://schemas.microsoft.com/office/drawing/2014/main" id="{B0A3FDBD-00B6-098F-73A9-01F30260C735}"/>
              </a:ext>
            </a:extLst>
          </p:cNvPr>
          <p:cNvSpPr txBox="1"/>
          <p:nvPr/>
        </p:nvSpPr>
        <p:spPr>
          <a:xfrm>
            <a:off x="9289363" y="2545740"/>
            <a:ext cx="1151395" cy="369332"/>
          </a:xfrm>
          <a:prstGeom prst="rect">
            <a:avLst/>
          </a:prstGeom>
          <a:noFill/>
        </p:spPr>
        <p:txBody>
          <a:bodyPr wrap="square">
            <a:spAutoFit/>
          </a:bodyPr>
          <a:lstStyle/>
          <a:p>
            <a:r>
              <a:rPr lang="en-US" altLang="zh-CN" b="0" i="0" dirty="0">
                <a:solidFill>
                  <a:srgbClr val="4D4D4D"/>
                </a:solidFill>
                <a:effectLst/>
                <a:latin typeface="-apple-system"/>
              </a:rPr>
              <a:t>W-MSA</a:t>
            </a:r>
            <a:endParaRPr lang="zh-CN" altLang="en-US" dirty="0"/>
          </a:p>
        </p:txBody>
      </p:sp>
      <p:sp>
        <p:nvSpPr>
          <p:cNvPr id="18" name="椭圆 17">
            <a:extLst>
              <a:ext uri="{FF2B5EF4-FFF2-40B4-BE49-F238E27FC236}">
                <a16:creationId xmlns:a16="http://schemas.microsoft.com/office/drawing/2014/main" id="{50E857FC-EE56-AE4D-F950-69C8DD6880FB}"/>
              </a:ext>
            </a:extLst>
          </p:cNvPr>
          <p:cNvSpPr/>
          <p:nvPr/>
        </p:nvSpPr>
        <p:spPr>
          <a:xfrm>
            <a:off x="8720320" y="578938"/>
            <a:ext cx="1051085" cy="105108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3D6DED29-FD74-643F-7927-127BF2BA4F8F}"/>
              </a:ext>
            </a:extLst>
          </p:cNvPr>
          <p:cNvSpPr txBox="1"/>
          <p:nvPr/>
        </p:nvSpPr>
        <p:spPr>
          <a:xfrm>
            <a:off x="0" y="1337690"/>
            <a:ext cx="2849361" cy="369332"/>
          </a:xfrm>
          <a:prstGeom prst="rect">
            <a:avLst/>
          </a:prstGeom>
          <a:noFill/>
        </p:spPr>
        <p:txBody>
          <a:bodyPr wrap="square">
            <a:spAutoFit/>
          </a:bodyPr>
          <a:lstStyle/>
          <a:p>
            <a:r>
              <a:rPr lang="en-US" altLang="zh-CN" dirty="0"/>
              <a:t>W-MSA</a:t>
            </a:r>
            <a:r>
              <a:rPr lang="zh-CN" altLang="en-US" dirty="0"/>
              <a:t>模块计算量</a:t>
            </a:r>
            <a:r>
              <a:rPr lang="en-US" altLang="zh-CN" dirty="0"/>
              <a:t>:</a:t>
            </a:r>
            <a:endParaRPr lang="zh-CN" altLang="en-US" dirty="0"/>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4F6BC4D6-0252-99B8-94F9-113FBFFAC353}"/>
                  </a:ext>
                </a:extLst>
              </p:cNvPr>
              <p:cNvSpPr txBox="1"/>
              <p:nvPr/>
            </p:nvSpPr>
            <p:spPr>
              <a:xfrm>
                <a:off x="101626" y="3079318"/>
                <a:ext cx="7937474" cy="489814"/>
              </a:xfrm>
              <a:prstGeom prst="rect">
                <a:avLst/>
              </a:prstGeom>
              <a:noFill/>
            </p:spPr>
            <p:txBody>
              <a:bodyPr wrap="square">
                <a:spAutoFit/>
              </a:bodyPr>
              <a:lstStyle/>
              <a:p>
                <a14:m>
                  <m:oMath xmlns:m="http://schemas.openxmlformats.org/officeDocument/2006/math">
                    <m:r>
                      <a:rPr lang="zh-CN" altLang="en-US" smtClean="0">
                        <a:latin typeface="Cambria Math" panose="02040503050406030204" pitchFamily="18" charset="0"/>
                      </a:rPr>
                      <m:t>总</m:t>
                    </m:r>
                    <m:r>
                      <a:rPr lang="zh-CN" altLang="en-US" i="1" smtClean="0">
                        <a:latin typeface="Cambria Math" panose="02040503050406030204" pitchFamily="18" charset="0"/>
                      </a:rPr>
                      <m:t>参数</m:t>
                    </m:r>
                    <m:r>
                      <a:rPr lang="zh-CN" altLang="en-US" i="1">
                        <a:latin typeface="Cambria Math" panose="02040503050406030204" pitchFamily="18" charset="0"/>
                      </a:rPr>
                      <m:t>量</m:t>
                    </m:r>
                    <m:r>
                      <a:rPr lang="zh-CN" altLang="en-US" i="1" smtClean="0">
                        <a:latin typeface="Cambria Math" panose="02040503050406030204" pitchFamily="18" charset="0"/>
                      </a:rPr>
                      <m:t>：</m:t>
                    </m:r>
                    <m:r>
                      <a:rPr lang="en-US" altLang="zh-CN" b="0" i="1" smtClean="0">
                        <a:latin typeface="Cambria Math" panose="02040503050406030204" pitchFamily="18" charset="0"/>
                      </a:rPr>
                      <m:t>[3</m:t>
                    </m:r>
                    <m:r>
                      <a:rPr lang="en-US" altLang="zh-CN" i="1">
                        <a:latin typeface="Cambria Math" panose="02040503050406030204" pitchFamily="18" charset="0"/>
                      </a:rPr>
                      <m:t>𝑀</m:t>
                    </m:r>
                    <m:r>
                      <a:rPr lang="en-US" altLang="zh-CN" b="0" i="1" smtClean="0">
                        <a:latin typeface="Cambria Math" panose="02040503050406030204" pitchFamily="18" charset="0"/>
                      </a:rPr>
                      <m:t>𝑀</m:t>
                    </m:r>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C</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𝑀𝑀</m:t>
                        </m:r>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𝐶</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h</m:t>
                        </m:r>
                      </m:num>
                      <m:den>
                        <m:r>
                          <a:rPr lang="en-US" altLang="zh-CN" i="1">
                            <a:latin typeface="Cambria Math" panose="02040503050406030204" pitchFamily="18" charset="0"/>
                          </a:rPr>
                          <m:t>𝑀</m:t>
                        </m:r>
                      </m:den>
                    </m:f>
                  </m:oMath>
                </a14:m>
                <a:r>
                  <a:rPr lang="zh-CN" altLang="en-US" dirty="0"/>
                  <a:t> </a:t>
                </a:r>
                <a:r>
                  <a:rPr lang="en-US" altLang="zh-CN" dirty="0"/>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𝑤</m:t>
                        </m:r>
                      </m:num>
                      <m:den>
                        <m:r>
                          <a:rPr lang="en-US" altLang="zh-CN" i="1">
                            <a:latin typeface="Cambria Math" panose="02040503050406030204" pitchFamily="18" charset="0"/>
                          </a:rPr>
                          <m:t>𝑀</m:t>
                        </m:r>
                      </m:den>
                    </m:f>
                    <m:r>
                      <a:rPr lang="en-US" altLang="zh-CN" b="0" i="1" smtClean="0">
                        <a:latin typeface="Cambria Math" panose="02040503050406030204" pitchFamily="18" charset="0"/>
                      </a:rPr>
                      <m:t>=</m:t>
                    </m:r>
                    <m:r>
                      <a:rPr lang="en-US" altLang="zh-CN" b="0" i="0" smtClean="0">
                        <a:latin typeface="Cambria Math" panose="02040503050406030204" pitchFamily="18" charset="0"/>
                      </a:rPr>
                      <m:t>4</m:t>
                    </m:r>
                    <m:r>
                      <a:rPr lang="en-US" altLang="zh-CN" i="1">
                        <a:latin typeface="Cambria Math" panose="02040503050406030204" pitchFamily="18" charset="0"/>
                      </a:rPr>
                      <m:t>h𝑤</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C</m:t>
                        </m:r>
                      </m:e>
                      <m:sup>
                        <m:r>
                          <a:rPr lang="en-US" altLang="zh-CN" i="1">
                            <a:latin typeface="Cambria Math" panose="02040503050406030204" pitchFamily="18" charset="0"/>
                          </a:rPr>
                          <m:t>2</m:t>
                        </m:r>
                      </m:sup>
                    </m:sSup>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𝑀</m:t>
                        </m:r>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h𝑤</m:t>
                    </m:r>
                    <m:r>
                      <a:rPr lang="en-US" altLang="zh-CN" i="1">
                        <a:latin typeface="Cambria Math" panose="02040503050406030204" pitchFamily="18" charset="0"/>
                      </a:rPr>
                      <m:t>𝐶</m:t>
                    </m:r>
                  </m:oMath>
                </a14:m>
                <a:endParaRPr lang="zh-CN" altLang="en-US" dirty="0"/>
              </a:p>
            </p:txBody>
          </p:sp>
        </mc:Choice>
        <mc:Fallback xmlns="">
          <p:sp>
            <p:nvSpPr>
              <p:cNvPr id="36" name="文本框 35">
                <a:extLst>
                  <a:ext uri="{FF2B5EF4-FFF2-40B4-BE49-F238E27FC236}">
                    <a16:creationId xmlns:a16="http://schemas.microsoft.com/office/drawing/2014/main" id="{4F6BC4D6-0252-99B8-94F9-113FBFFAC353}"/>
                  </a:ext>
                </a:extLst>
              </p:cNvPr>
              <p:cNvSpPr txBox="1">
                <a:spLocks noRot="1" noChangeAspect="1" noMove="1" noResize="1" noEditPoints="1" noAdjustHandles="1" noChangeArrowheads="1" noChangeShapeType="1" noTextEdit="1"/>
              </p:cNvSpPr>
              <p:nvPr/>
            </p:nvSpPr>
            <p:spPr>
              <a:xfrm>
                <a:off x="101626" y="3079318"/>
                <a:ext cx="7937474" cy="489814"/>
              </a:xfrm>
              <a:prstGeom prst="rect">
                <a:avLst/>
              </a:prstGeom>
              <a:blipFill>
                <a:blip r:embed="rId2"/>
                <a:stretch>
                  <a:fillRect l="-154" b="-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BE098B6-58F4-7375-50B6-85A933AD46A7}"/>
                  </a:ext>
                </a:extLst>
              </p:cNvPr>
              <p:cNvSpPr txBox="1"/>
              <p:nvPr/>
            </p:nvSpPr>
            <p:spPr>
              <a:xfrm>
                <a:off x="101626" y="1883549"/>
                <a:ext cx="6272212" cy="846963"/>
              </a:xfrm>
              <a:prstGeom prst="rect">
                <a:avLst/>
              </a:prstGeom>
              <a:noFill/>
            </p:spPr>
            <p:txBody>
              <a:bodyPr wrap="square">
                <a:spAutoFit/>
              </a:bodyPr>
              <a:lstStyle/>
              <a:p>
                <a:r>
                  <a:rPr lang="zh-CN" altLang="en-US" sz="1400" dirty="0"/>
                  <a:t>对于W-MSA模块首先要将feature map划分到一个个窗口（Windows）中，假设每个窗口的宽高都是M，那么总共会得到</a:t>
                </a:r>
                <a14:m>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h</m:t>
                        </m:r>
                      </m:num>
                      <m:den>
                        <m:r>
                          <a:rPr lang="en-US" altLang="zh-CN" sz="1400" b="0" i="1" smtClean="0">
                            <a:latin typeface="Cambria Math" panose="02040503050406030204" pitchFamily="18" charset="0"/>
                          </a:rPr>
                          <m:t>𝑀</m:t>
                        </m:r>
                      </m:den>
                    </m:f>
                  </m:oMath>
                </a14:m>
                <a:r>
                  <a:rPr lang="zh-CN" altLang="en-US" sz="1400" dirty="0"/>
                  <a:t> </a:t>
                </a:r>
                <a:r>
                  <a:rPr lang="en-US" altLang="zh-CN" sz="1400" dirty="0"/>
                  <a:t>×</a:t>
                </a:r>
                <a14:m>
                  <m:oMath xmlns:m="http://schemas.openxmlformats.org/officeDocument/2006/math">
                    <m:f>
                      <m:fPr>
                        <m:ctrlPr>
                          <a:rPr lang="en-US" altLang="zh-CN" sz="1400" i="1">
                            <a:latin typeface="Cambria Math" panose="02040503050406030204" pitchFamily="18" charset="0"/>
                          </a:rPr>
                        </m:ctrlPr>
                      </m:fPr>
                      <m:num>
                        <m:r>
                          <a:rPr lang="en-US" altLang="zh-CN" sz="1400" b="0" i="1" smtClean="0">
                            <a:latin typeface="Cambria Math" panose="02040503050406030204" pitchFamily="18" charset="0"/>
                          </a:rPr>
                          <m:t>𝑤</m:t>
                        </m:r>
                      </m:num>
                      <m:den>
                        <m:r>
                          <a:rPr lang="en-US" altLang="zh-CN" sz="1400" i="1">
                            <a:latin typeface="Cambria Math" panose="02040503050406030204" pitchFamily="18" charset="0"/>
                          </a:rPr>
                          <m:t>𝑀</m:t>
                        </m:r>
                      </m:den>
                    </m:f>
                  </m:oMath>
                </a14:m>
                <a:r>
                  <a:rPr lang="zh-CN" altLang="en-US" sz="1400" dirty="0"/>
                  <a:t> ​ 个窗口，然后对每个窗口内使用多头注意力模块</a:t>
                </a:r>
              </a:p>
            </p:txBody>
          </p:sp>
        </mc:Choice>
        <mc:Fallback xmlns="">
          <p:sp>
            <p:nvSpPr>
              <p:cNvPr id="11" name="文本框 10">
                <a:extLst>
                  <a:ext uri="{FF2B5EF4-FFF2-40B4-BE49-F238E27FC236}">
                    <a16:creationId xmlns:a16="http://schemas.microsoft.com/office/drawing/2014/main" id="{ABE098B6-58F4-7375-50B6-85A933AD46A7}"/>
                  </a:ext>
                </a:extLst>
              </p:cNvPr>
              <p:cNvSpPr txBox="1">
                <a:spLocks noRot="1" noChangeAspect="1" noMove="1" noResize="1" noEditPoints="1" noAdjustHandles="1" noChangeArrowheads="1" noChangeShapeType="1" noTextEdit="1"/>
              </p:cNvSpPr>
              <p:nvPr/>
            </p:nvSpPr>
            <p:spPr>
              <a:xfrm>
                <a:off x="101626" y="1883549"/>
                <a:ext cx="6272212" cy="846963"/>
              </a:xfrm>
              <a:prstGeom prst="rect">
                <a:avLst/>
              </a:prstGeom>
              <a:blipFill>
                <a:blip r:embed="rId3"/>
                <a:stretch>
                  <a:fillRect l="-292" t="-2878" b="-287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4AC838E-935A-4571-3D6B-30CA915C6511}"/>
              </a:ext>
            </a:extLst>
          </p:cNvPr>
          <p:cNvSpPr txBox="1"/>
          <p:nvPr/>
        </p:nvSpPr>
        <p:spPr>
          <a:xfrm>
            <a:off x="168300" y="4398206"/>
            <a:ext cx="7870799" cy="369332"/>
          </a:xfrm>
          <a:prstGeom prst="rect">
            <a:avLst/>
          </a:prstGeom>
          <a:noFill/>
        </p:spPr>
        <p:txBody>
          <a:bodyPr wrap="square">
            <a:spAutoFit/>
          </a:bodyPr>
          <a:lstStyle/>
          <a:p>
            <a:r>
              <a:rPr lang="zh-CN" altLang="en-US" dirty="0">
                <a:solidFill>
                  <a:srgbClr val="4D4D4D"/>
                </a:solidFill>
                <a:latin typeface="-apple-system"/>
              </a:rPr>
              <a:t>假设</a:t>
            </a:r>
            <a:r>
              <a:rPr lang="en-US" altLang="zh-CN" b="0" i="0" dirty="0">
                <a:solidFill>
                  <a:srgbClr val="4D4D4D"/>
                </a:solidFill>
                <a:effectLst/>
                <a:latin typeface="-apple-system"/>
              </a:rPr>
              <a:t>h</a:t>
            </a:r>
            <a:r>
              <a:rPr lang="zh-CN" altLang="en-US" b="0" i="0" dirty="0">
                <a:solidFill>
                  <a:srgbClr val="4D4D4D"/>
                </a:solidFill>
                <a:effectLst/>
                <a:latin typeface="-apple-system"/>
              </a:rPr>
              <a:t>、</a:t>
            </a:r>
            <a:r>
              <a:rPr lang="en-US" altLang="zh-CN" b="0" i="0" dirty="0">
                <a:solidFill>
                  <a:srgbClr val="4D4D4D"/>
                </a:solidFill>
                <a:effectLst/>
                <a:latin typeface="-apple-system"/>
              </a:rPr>
              <a:t>w</a:t>
            </a:r>
            <a:r>
              <a:rPr lang="zh-CN" altLang="en-US" b="0" i="0" dirty="0">
                <a:solidFill>
                  <a:srgbClr val="4D4D4D"/>
                </a:solidFill>
                <a:effectLst/>
                <a:latin typeface="-apple-system"/>
              </a:rPr>
              <a:t>都为</a:t>
            </a:r>
            <a:r>
              <a:rPr lang="en-US" altLang="zh-CN" b="0" i="0" dirty="0">
                <a:solidFill>
                  <a:srgbClr val="4D4D4D"/>
                </a:solidFill>
                <a:effectLst/>
                <a:latin typeface="-apple-system"/>
              </a:rPr>
              <a:t>112</a:t>
            </a:r>
            <a:r>
              <a:rPr lang="zh-CN" altLang="en-US" b="0" i="0" dirty="0">
                <a:solidFill>
                  <a:srgbClr val="4D4D4D"/>
                </a:solidFill>
                <a:effectLst/>
                <a:latin typeface="-apple-system"/>
              </a:rPr>
              <a:t>，</a:t>
            </a:r>
            <a:r>
              <a:rPr lang="en-US" altLang="zh-CN" b="0" i="0" dirty="0">
                <a:solidFill>
                  <a:srgbClr val="4D4D4D"/>
                </a:solidFill>
                <a:effectLst/>
                <a:latin typeface="-apple-system"/>
              </a:rPr>
              <a:t>M=7</a:t>
            </a:r>
            <a:r>
              <a:rPr lang="zh-CN" altLang="en-US" b="0" i="0" dirty="0">
                <a:solidFill>
                  <a:srgbClr val="4D4D4D"/>
                </a:solidFill>
                <a:effectLst/>
                <a:latin typeface="-apple-system"/>
              </a:rPr>
              <a:t>，</a:t>
            </a:r>
            <a:r>
              <a:rPr lang="en-US" altLang="zh-CN" b="0" i="0" dirty="0">
                <a:solidFill>
                  <a:srgbClr val="4D4D4D"/>
                </a:solidFill>
                <a:effectLst/>
                <a:latin typeface="-apple-system"/>
              </a:rPr>
              <a:t>C=128</a:t>
            </a:r>
            <a:r>
              <a:rPr lang="zh-CN" altLang="en-US" b="0" i="0" dirty="0">
                <a:solidFill>
                  <a:srgbClr val="4D4D4D"/>
                </a:solidFill>
                <a:effectLst/>
                <a:latin typeface="-apple-system"/>
              </a:rPr>
              <a:t>，算算采用</a:t>
            </a:r>
            <a:r>
              <a:rPr lang="en-US" altLang="zh-CN" b="0" i="0" dirty="0">
                <a:solidFill>
                  <a:srgbClr val="4D4D4D"/>
                </a:solidFill>
                <a:effectLst/>
                <a:latin typeface="-apple-system"/>
              </a:rPr>
              <a:t>W-MSA</a:t>
            </a:r>
            <a:r>
              <a:rPr lang="zh-CN" altLang="en-US" b="0" i="0" dirty="0">
                <a:solidFill>
                  <a:srgbClr val="4D4D4D"/>
                </a:solidFill>
                <a:effectLst/>
                <a:latin typeface="-apple-system"/>
              </a:rPr>
              <a:t>可以节省多少参数？</a:t>
            </a: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9D4F01D-4C82-9FF8-52D9-FEE88635357D}"/>
                  </a:ext>
                </a:extLst>
              </p:cNvPr>
              <p:cNvSpPr txBox="1"/>
              <p:nvPr/>
            </p:nvSpPr>
            <p:spPr>
              <a:xfrm>
                <a:off x="-171834" y="3766210"/>
                <a:ext cx="43314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MSA</m:t>
                      </m:r>
                      <m:r>
                        <a:rPr lang="zh-CN" altLang="en-US" smtClean="0">
                          <a:latin typeface="Cambria Math" panose="02040503050406030204" pitchFamily="18" charset="0"/>
                        </a:rPr>
                        <m:t>总</m:t>
                      </m:r>
                      <m:r>
                        <a:rPr lang="zh-CN" altLang="en-US" i="1" smtClean="0">
                          <a:latin typeface="Cambria Math" panose="02040503050406030204" pitchFamily="18" charset="0"/>
                        </a:rPr>
                        <m:t>参数</m:t>
                      </m:r>
                      <m:r>
                        <a:rPr lang="zh-CN" altLang="en-US" i="1">
                          <a:latin typeface="Cambria Math" panose="02040503050406030204" pitchFamily="18" charset="0"/>
                        </a:rPr>
                        <m:t>量</m:t>
                      </m:r>
                      <m:r>
                        <a:rPr lang="zh-CN" altLang="en-US" i="1" smtClean="0">
                          <a:latin typeface="Cambria Math" panose="02040503050406030204" pitchFamily="18" charset="0"/>
                        </a:rPr>
                        <m:t>：</m:t>
                      </m:r>
                      <m:r>
                        <a:rPr lang="en-US" altLang="zh-CN" b="0" i="0" smtClean="0">
                          <a:latin typeface="Cambria Math" panose="02040503050406030204" pitchFamily="18" charset="0"/>
                        </a:rPr>
                        <m:t>3</m:t>
                      </m:r>
                      <m:r>
                        <a:rPr lang="en-US" altLang="zh-CN" i="1">
                          <a:latin typeface="Cambria Math" panose="02040503050406030204" pitchFamily="18" charset="0"/>
                        </a:rPr>
                        <m:t>h𝑤</m:t>
                      </m:r>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C</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h𝑤</m:t>
                          </m:r>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𝐶</m:t>
                      </m:r>
                    </m:oMath>
                  </m:oMathPara>
                </a14:m>
                <a:endParaRPr lang="zh-CN" altLang="en-US" dirty="0"/>
              </a:p>
            </p:txBody>
          </p:sp>
        </mc:Choice>
        <mc:Fallback xmlns="">
          <p:sp>
            <p:nvSpPr>
              <p:cNvPr id="16" name="文本框 15">
                <a:extLst>
                  <a:ext uri="{FF2B5EF4-FFF2-40B4-BE49-F238E27FC236}">
                    <a16:creationId xmlns:a16="http://schemas.microsoft.com/office/drawing/2014/main" id="{39D4F01D-4C82-9FF8-52D9-FEE88635357D}"/>
                  </a:ext>
                </a:extLst>
              </p:cNvPr>
              <p:cNvSpPr txBox="1">
                <a:spLocks noRot="1" noChangeAspect="1" noMove="1" noResize="1" noEditPoints="1" noAdjustHandles="1" noChangeArrowheads="1" noChangeShapeType="1" noTextEdit="1"/>
              </p:cNvSpPr>
              <p:nvPr/>
            </p:nvSpPr>
            <p:spPr>
              <a:xfrm>
                <a:off x="-171834" y="3766210"/>
                <a:ext cx="4331493" cy="369332"/>
              </a:xfrm>
              <a:prstGeom prst="rect">
                <a:avLst/>
              </a:prstGeom>
              <a:blipFill>
                <a:blip r:embed="rId4"/>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8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83384"/>
            <a:ext cx="2500131" cy="369332"/>
          </a:xfrm>
          <a:prstGeom prst="rect">
            <a:avLst/>
          </a:prstGeom>
          <a:noFill/>
        </p:spPr>
        <p:txBody>
          <a:bodyPr wrap="square">
            <a:spAutoFit/>
          </a:bodyPr>
          <a:lstStyle/>
          <a:p>
            <a:r>
              <a:rPr lang="en-US" altLang="zh-CN" sz="1800" dirty="0" err="1"/>
              <a:t>Swin-Ttansformer</a:t>
            </a:r>
            <a:r>
              <a:rPr lang="zh-CN" altLang="en-US" sz="1800" dirty="0"/>
              <a:t>模型</a:t>
            </a:r>
          </a:p>
        </p:txBody>
      </p:sp>
      <p:sp>
        <p:nvSpPr>
          <p:cNvPr id="9" name="文本框 8">
            <a:extLst>
              <a:ext uri="{FF2B5EF4-FFF2-40B4-BE49-F238E27FC236}">
                <a16:creationId xmlns:a16="http://schemas.microsoft.com/office/drawing/2014/main" id="{A513ECDC-B1CE-0F62-D548-8ED998644FD0}"/>
              </a:ext>
            </a:extLst>
          </p:cNvPr>
          <p:cNvSpPr txBox="1"/>
          <p:nvPr/>
        </p:nvSpPr>
        <p:spPr>
          <a:xfrm>
            <a:off x="65289" y="767478"/>
            <a:ext cx="2587309" cy="369332"/>
          </a:xfrm>
          <a:prstGeom prst="rect">
            <a:avLst/>
          </a:prstGeom>
          <a:noFill/>
        </p:spPr>
        <p:txBody>
          <a:bodyPr wrap="square">
            <a:spAutoFit/>
          </a:bodyPr>
          <a:lstStyle/>
          <a:p>
            <a:r>
              <a:rPr lang="en-US" altLang="zh-CN" dirty="0">
                <a:latin typeface="+mn-ea"/>
              </a:rPr>
              <a:t>SW-MSA</a:t>
            </a:r>
            <a:r>
              <a:rPr lang="zh-CN" altLang="en-US" dirty="0">
                <a:latin typeface="+mn-ea"/>
              </a:rPr>
              <a:t>详解</a:t>
            </a:r>
          </a:p>
        </p:txBody>
      </p:sp>
      <p:sp>
        <p:nvSpPr>
          <p:cNvPr id="11" name="文本框 10">
            <a:extLst>
              <a:ext uri="{FF2B5EF4-FFF2-40B4-BE49-F238E27FC236}">
                <a16:creationId xmlns:a16="http://schemas.microsoft.com/office/drawing/2014/main" id="{ABE098B6-58F4-7375-50B6-85A933AD46A7}"/>
              </a:ext>
            </a:extLst>
          </p:cNvPr>
          <p:cNvSpPr txBox="1"/>
          <p:nvPr/>
        </p:nvSpPr>
        <p:spPr>
          <a:xfrm>
            <a:off x="101626" y="1322246"/>
            <a:ext cx="6272212" cy="307777"/>
          </a:xfrm>
          <a:prstGeom prst="rect">
            <a:avLst/>
          </a:prstGeom>
          <a:noFill/>
        </p:spPr>
        <p:txBody>
          <a:bodyPr wrap="square">
            <a:spAutoFit/>
          </a:bodyPr>
          <a:lstStyle/>
          <a:p>
            <a:r>
              <a:rPr lang="zh-CN" altLang="en-US" sz="1400" dirty="0"/>
              <a:t>对于</a:t>
            </a:r>
            <a:r>
              <a:rPr lang="en-US" altLang="zh-CN" sz="1400" dirty="0"/>
              <a:t>W-MSA</a:t>
            </a:r>
            <a:r>
              <a:rPr lang="zh-CN" altLang="en-US" sz="1400" dirty="0"/>
              <a:t>只在每个窗口计算了注意力，而窗口与窗口之间信息不互通。</a:t>
            </a:r>
          </a:p>
        </p:txBody>
      </p:sp>
      <p:pic>
        <p:nvPicPr>
          <p:cNvPr id="12" name="图片 11">
            <a:extLst>
              <a:ext uri="{FF2B5EF4-FFF2-40B4-BE49-F238E27FC236}">
                <a16:creationId xmlns:a16="http://schemas.microsoft.com/office/drawing/2014/main" id="{3414C191-9D5A-7521-35E9-2458BD9754D9}"/>
              </a:ext>
            </a:extLst>
          </p:cNvPr>
          <p:cNvPicPr>
            <a:picLocks noChangeAspect="1"/>
          </p:cNvPicPr>
          <p:nvPr/>
        </p:nvPicPr>
        <p:blipFill>
          <a:blip r:embed="rId2"/>
          <a:stretch>
            <a:fillRect/>
          </a:stretch>
        </p:blipFill>
        <p:spPr>
          <a:xfrm>
            <a:off x="6647784" y="352393"/>
            <a:ext cx="4706016" cy="1939705"/>
          </a:xfrm>
          <a:prstGeom prst="rect">
            <a:avLst/>
          </a:prstGeom>
        </p:spPr>
      </p:pic>
      <p:graphicFrame>
        <p:nvGraphicFramePr>
          <p:cNvPr id="19" name="表格 18">
            <a:extLst>
              <a:ext uri="{FF2B5EF4-FFF2-40B4-BE49-F238E27FC236}">
                <a16:creationId xmlns:a16="http://schemas.microsoft.com/office/drawing/2014/main" id="{0F6F0369-3D1A-7D02-DF72-6798F7DE1025}"/>
              </a:ext>
            </a:extLst>
          </p:cNvPr>
          <p:cNvGraphicFramePr>
            <a:graphicFrameLocks noGrp="1"/>
          </p:cNvGraphicFramePr>
          <p:nvPr>
            <p:extLst>
              <p:ext uri="{D42A27DB-BD31-4B8C-83A1-F6EECF244321}">
                <p14:modId xmlns:p14="http://schemas.microsoft.com/office/powerpoint/2010/main" val="2421283220"/>
              </p:ext>
            </p:extLst>
          </p:nvPr>
        </p:nvGraphicFramePr>
        <p:xfrm>
          <a:off x="425031" y="2693840"/>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71059999"/>
                  </a:ext>
                </a:extLst>
              </a:tr>
            </a:tbl>
          </a:graphicData>
        </a:graphic>
      </p:graphicFrame>
      <p:graphicFrame>
        <p:nvGraphicFramePr>
          <p:cNvPr id="20" name="表格 19">
            <a:extLst>
              <a:ext uri="{FF2B5EF4-FFF2-40B4-BE49-F238E27FC236}">
                <a16:creationId xmlns:a16="http://schemas.microsoft.com/office/drawing/2014/main" id="{B2325A96-CDD9-5804-D552-6CC11CD51D8D}"/>
              </a:ext>
            </a:extLst>
          </p:cNvPr>
          <p:cNvGraphicFramePr>
            <a:graphicFrameLocks noGrp="1"/>
          </p:cNvGraphicFramePr>
          <p:nvPr>
            <p:extLst>
              <p:ext uri="{D42A27DB-BD31-4B8C-83A1-F6EECF244321}">
                <p14:modId xmlns:p14="http://schemas.microsoft.com/office/powerpoint/2010/main" val="1636579364"/>
              </p:ext>
            </p:extLst>
          </p:nvPr>
        </p:nvGraphicFramePr>
        <p:xfrm>
          <a:off x="894987" y="3182229"/>
          <a:ext cx="7344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1470738047"/>
                    </a:ext>
                  </a:extLst>
                </a:gridCol>
                <a:gridCol w="183600">
                  <a:extLst>
                    <a:ext uri="{9D8B030D-6E8A-4147-A177-3AD203B41FA5}">
                      <a16:colId xmlns:a16="http://schemas.microsoft.com/office/drawing/2014/main" val="1913622158"/>
                    </a:ext>
                  </a:extLst>
                </a:gridCol>
                <a:gridCol w="183600">
                  <a:extLst>
                    <a:ext uri="{9D8B030D-6E8A-4147-A177-3AD203B41FA5}">
                      <a16:colId xmlns:a16="http://schemas.microsoft.com/office/drawing/2014/main" val="2449213047"/>
                    </a:ext>
                  </a:extLst>
                </a:gridCol>
                <a:gridCol w="183600">
                  <a:extLst>
                    <a:ext uri="{9D8B030D-6E8A-4147-A177-3AD203B41FA5}">
                      <a16:colId xmlns:a16="http://schemas.microsoft.com/office/drawing/2014/main" val="3306235647"/>
                    </a:ext>
                  </a:extLst>
                </a:gridCol>
              </a:tblGrid>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1759599"/>
                  </a:ext>
                </a:extLst>
              </a:tr>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7070280"/>
                  </a:ext>
                </a:extLst>
              </a:tr>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675593648"/>
                  </a:ext>
                </a:extLst>
              </a:tr>
              <a:tr h="9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871059999"/>
                  </a:ext>
                </a:extLst>
              </a:tr>
            </a:tbl>
          </a:graphicData>
        </a:graphic>
      </p:graphicFrame>
      <p:graphicFrame>
        <p:nvGraphicFramePr>
          <p:cNvPr id="21" name="表格 20">
            <a:extLst>
              <a:ext uri="{FF2B5EF4-FFF2-40B4-BE49-F238E27FC236}">
                <a16:creationId xmlns:a16="http://schemas.microsoft.com/office/drawing/2014/main" id="{86ECA6DF-180B-CED8-AB9F-E9BA65E8240D}"/>
              </a:ext>
            </a:extLst>
          </p:cNvPr>
          <p:cNvGraphicFramePr>
            <a:graphicFrameLocks noGrp="1"/>
          </p:cNvGraphicFramePr>
          <p:nvPr>
            <p:extLst>
              <p:ext uri="{D42A27DB-BD31-4B8C-83A1-F6EECF244321}">
                <p14:modId xmlns:p14="http://schemas.microsoft.com/office/powerpoint/2010/main" val="1002745400"/>
              </p:ext>
            </p:extLst>
          </p:nvPr>
        </p:nvGraphicFramePr>
        <p:xfrm>
          <a:off x="894987" y="2689016"/>
          <a:ext cx="734400" cy="36432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gridCol w="183600">
                  <a:extLst>
                    <a:ext uri="{9D8B030D-6E8A-4147-A177-3AD203B41FA5}">
                      <a16:colId xmlns:a16="http://schemas.microsoft.com/office/drawing/2014/main" val="2955262719"/>
                    </a:ext>
                  </a:extLst>
                </a:gridCol>
                <a:gridCol w="183600">
                  <a:extLst>
                    <a:ext uri="{9D8B030D-6E8A-4147-A177-3AD203B41FA5}">
                      <a16:colId xmlns:a16="http://schemas.microsoft.com/office/drawing/2014/main" val="2364354305"/>
                    </a:ext>
                  </a:extLst>
                </a:gridCol>
              </a:tblGrid>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extLst>
                  <a:ext uri="{0D108BD9-81ED-4DB2-BD59-A6C34878D82A}">
                    <a16:rowId xmlns:a16="http://schemas.microsoft.com/office/drawing/2014/main" val="3871059999"/>
                  </a:ext>
                </a:extLst>
              </a:tr>
            </a:tbl>
          </a:graphicData>
        </a:graphic>
      </p:graphicFrame>
      <p:graphicFrame>
        <p:nvGraphicFramePr>
          <p:cNvPr id="23" name="表格 22">
            <a:extLst>
              <a:ext uri="{FF2B5EF4-FFF2-40B4-BE49-F238E27FC236}">
                <a16:creationId xmlns:a16="http://schemas.microsoft.com/office/drawing/2014/main" id="{148470A7-C441-6634-2CF5-1E58079D359B}"/>
              </a:ext>
            </a:extLst>
          </p:cNvPr>
          <p:cNvGraphicFramePr>
            <a:graphicFrameLocks noGrp="1"/>
          </p:cNvGraphicFramePr>
          <p:nvPr>
            <p:extLst>
              <p:ext uri="{D42A27DB-BD31-4B8C-83A1-F6EECF244321}">
                <p14:modId xmlns:p14="http://schemas.microsoft.com/office/powerpoint/2010/main" val="3527752057"/>
              </p:ext>
            </p:extLst>
          </p:nvPr>
        </p:nvGraphicFramePr>
        <p:xfrm>
          <a:off x="1734383" y="2700360"/>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7030A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7030A0"/>
                    </a:solidFill>
                  </a:tcPr>
                </a:tc>
                <a:extLst>
                  <a:ext uri="{0D108BD9-81ED-4DB2-BD59-A6C34878D82A}">
                    <a16:rowId xmlns:a16="http://schemas.microsoft.com/office/drawing/2014/main" val="3871059999"/>
                  </a:ext>
                </a:extLst>
              </a:tr>
            </a:tbl>
          </a:graphicData>
        </a:graphic>
      </p:graphicFrame>
      <p:graphicFrame>
        <p:nvGraphicFramePr>
          <p:cNvPr id="24" name="表格 23">
            <a:extLst>
              <a:ext uri="{FF2B5EF4-FFF2-40B4-BE49-F238E27FC236}">
                <a16:creationId xmlns:a16="http://schemas.microsoft.com/office/drawing/2014/main" id="{FBBE673F-9716-824D-B542-67AFBD32FD44}"/>
              </a:ext>
            </a:extLst>
          </p:cNvPr>
          <p:cNvGraphicFramePr>
            <a:graphicFrameLocks noGrp="1"/>
          </p:cNvGraphicFramePr>
          <p:nvPr>
            <p:extLst>
              <p:ext uri="{D42A27DB-BD31-4B8C-83A1-F6EECF244321}">
                <p14:modId xmlns:p14="http://schemas.microsoft.com/office/powerpoint/2010/main" val="18237355"/>
              </p:ext>
            </p:extLst>
          </p:nvPr>
        </p:nvGraphicFramePr>
        <p:xfrm>
          <a:off x="2954627" y="3546549"/>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F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F0"/>
                    </a:solidFill>
                  </a:tcPr>
                </a:tc>
                <a:extLst>
                  <a:ext uri="{0D108BD9-81ED-4DB2-BD59-A6C34878D82A}">
                    <a16:rowId xmlns:a16="http://schemas.microsoft.com/office/drawing/2014/main" val="3871059999"/>
                  </a:ext>
                </a:extLst>
              </a:tr>
            </a:tbl>
          </a:graphicData>
        </a:graphic>
      </p:graphicFrame>
      <p:graphicFrame>
        <p:nvGraphicFramePr>
          <p:cNvPr id="25" name="表格 24">
            <a:extLst>
              <a:ext uri="{FF2B5EF4-FFF2-40B4-BE49-F238E27FC236}">
                <a16:creationId xmlns:a16="http://schemas.microsoft.com/office/drawing/2014/main" id="{0C65D7E0-AB9C-9BDB-729B-A05EBD6C8465}"/>
              </a:ext>
            </a:extLst>
          </p:cNvPr>
          <p:cNvGraphicFramePr>
            <a:graphicFrameLocks noGrp="1"/>
          </p:cNvGraphicFramePr>
          <p:nvPr>
            <p:extLst>
              <p:ext uri="{D42A27DB-BD31-4B8C-83A1-F6EECF244321}">
                <p14:modId xmlns:p14="http://schemas.microsoft.com/office/powerpoint/2010/main" val="4053085586"/>
              </p:ext>
            </p:extLst>
          </p:nvPr>
        </p:nvGraphicFramePr>
        <p:xfrm>
          <a:off x="3424583" y="3541725"/>
          <a:ext cx="734400" cy="36432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gridCol w="183600">
                  <a:extLst>
                    <a:ext uri="{9D8B030D-6E8A-4147-A177-3AD203B41FA5}">
                      <a16:colId xmlns:a16="http://schemas.microsoft.com/office/drawing/2014/main" val="2955262719"/>
                    </a:ext>
                  </a:extLst>
                </a:gridCol>
                <a:gridCol w="18360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extLst>
                  <a:ext uri="{0D108BD9-81ED-4DB2-BD59-A6C34878D82A}">
                    <a16:rowId xmlns:a16="http://schemas.microsoft.com/office/drawing/2014/main" val="3871059999"/>
                  </a:ext>
                </a:extLst>
              </a:tr>
            </a:tbl>
          </a:graphicData>
        </a:graphic>
      </p:graphicFrame>
      <p:graphicFrame>
        <p:nvGraphicFramePr>
          <p:cNvPr id="26" name="表格 25">
            <a:extLst>
              <a:ext uri="{FF2B5EF4-FFF2-40B4-BE49-F238E27FC236}">
                <a16:creationId xmlns:a16="http://schemas.microsoft.com/office/drawing/2014/main" id="{73294920-3D06-1EA5-DBFC-A3B006253783}"/>
              </a:ext>
            </a:extLst>
          </p:cNvPr>
          <p:cNvGraphicFramePr>
            <a:graphicFrameLocks noGrp="1"/>
          </p:cNvGraphicFramePr>
          <p:nvPr>
            <p:extLst>
              <p:ext uri="{D42A27DB-BD31-4B8C-83A1-F6EECF244321}">
                <p14:modId xmlns:p14="http://schemas.microsoft.com/office/powerpoint/2010/main" val="4129992052"/>
              </p:ext>
            </p:extLst>
          </p:nvPr>
        </p:nvGraphicFramePr>
        <p:xfrm>
          <a:off x="4263979" y="3528011"/>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extLst>
                  <a:ext uri="{0D108BD9-81ED-4DB2-BD59-A6C34878D82A}">
                    <a16:rowId xmlns:a16="http://schemas.microsoft.com/office/drawing/2014/main" val="3871059999"/>
                  </a:ext>
                </a:extLst>
              </a:tr>
            </a:tbl>
          </a:graphicData>
        </a:graphic>
      </p:graphicFrame>
      <p:graphicFrame>
        <p:nvGraphicFramePr>
          <p:cNvPr id="27" name="表格 26">
            <a:extLst>
              <a:ext uri="{FF2B5EF4-FFF2-40B4-BE49-F238E27FC236}">
                <a16:creationId xmlns:a16="http://schemas.microsoft.com/office/drawing/2014/main" id="{12B8047E-BF2F-76E0-97DE-BB2F35AF43F5}"/>
              </a:ext>
            </a:extLst>
          </p:cNvPr>
          <p:cNvGraphicFramePr>
            <a:graphicFrameLocks noGrp="1"/>
          </p:cNvGraphicFramePr>
          <p:nvPr>
            <p:extLst>
              <p:ext uri="{D42A27DB-BD31-4B8C-83A1-F6EECF244321}">
                <p14:modId xmlns:p14="http://schemas.microsoft.com/office/powerpoint/2010/main" val="1057419578"/>
              </p:ext>
            </p:extLst>
          </p:nvPr>
        </p:nvGraphicFramePr>
        <p:xfrm>
          <a:off x="1734383" y="3182229"/>
          <a:ext cx="3672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266701131"/>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84643797"/>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871059999"/>
                  </a:ext>
                </a:extLst>
              </a:tr>
            </a:tbl>
          </a:graphicData>
        </a:graphic>
      </p:graphicFrame>
      <p:graphicFrame>
        <p:nvGraphicFramePr>
          <p:cNvPr id="28" name="表格 27">
            <a:extLst>
              <a:ext uri="{FF2B5EF4-FFF2-40B4-BE49-F238E27FC236}">
                <a16:creationId xmlns:a16="http://schemas.microsoft.com/office/drawing/2014/main" id="{B2E23DEE-59BC-CB9E-8195-289ED38079A4}"/>
              </a:ext>
            </a:extLst>
          </p:cNvPr>
          <p:cNvGraphicFramePr>
            <a:graphicFrameLocks noGrp="1"/>
          </p:cNvGraphicFramePr>
          <p:nvPr>
            <p:extLst>
              <p:ext uri="{D42A27DB-BD31-4B8C-83A1-F6EECF244321}">
                <p14:modId xmlns:p14="http://schemas.microsoft.com/office/powerpoint/2010/main" val="1232760264"/>
              </p:ext>
            </p:extLst>
          </p:nvPr>
        </p:nvGraphicFramePr>
        <p:xfrm>
          <a:off x="422791" y="3182229"/>
          <a:ext cx="3672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266701131"/>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84643797"/>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871059999"/>
                  </a:ext>
                </a:extLst>
              </a:tr>
            </a:tbl>
          </a:graphicData>
        </a:graphic>
      </p:graphicFrame>
      <p:graphicFrame>
        <p:nvGraphicFramePr>
          <p:cNvPr id="33" name="表格 32">
            <a:extLst>
              <a:ext uri="{FF2B5EF4-FFF2-40B4-BE49-F238E27FC236}">
                <a16:creationId xmlns:a16="http://schemas.microsoft.com/office/drawing/2014/main" id="{FF5D10B8-9E37-BFD7-5317-DEA4BC761212}"/>
              </a:ext>
            </a:extLst>
          </p:cNvPr>
          <p:cNvGraphicFramePr>
            <a:graphicFrameLocks noGrp="1"/>
          </p:cNvGraphicFramePr>
          <p:nvPr>
            <p:extLst>
              <p:ext uri="{D42A27DB-BD31-4B8C-83A1-F6EECF244321}">
                <p14:modId xmlns:p14="http://schemas.microsoft.com/office/powerpoint/2010/main" val="2029906101"/>
              </p:ext>
            </p:extLst>
          </p:nvPr>
        </p:nvGraphicFramePr>
        <p:xfrm>
          <a:off x="2950147" y="3996166"/>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71059999"/>
                  </a:ext>
                </a:extLst>
              </a:tr>
            </a:tbl>
          </a:graphicData>
        </a:graphic>
      </p:graphicFrame>
      <p:graphicFrame>
        <p:nvGraphicFramePr>
          <p:cNvPr id="34" name="表格 33">
            <a:extLst>
              <a:ext uri="{FF2B5EF4-FFF2-40B4-BE49-F238E27FC236}">
                <a16:creationId xmlns:a16="http://schemas.microsoft.com/office/drawing/2014/main" id="{F1553DEF-FF6F-C129-BDDA-CAB4B4AF7512}"/>
              </a:ext>
            </a:extLst>
          </p:cNvPr>
          <p:cNvGraphicFramePr>
            <a:graphicFrameLocks noGrp="1"/>
          </p:cNvGraphicFramePr>
          <p:nvPr>
            <p:extLst>
              <p:ext uri="{D42A27DB-BD31-4B8C-83A1-F6EECF244321}">
                <p14:modId xmlns:p14="http://schemas.microsoft.com/office/powerpoint/2010/main" val="2523940172"/>
              </p:ext>
            </p:extLst>
          </p:nvPr>
        </p:nvGraphicFramePr>
        <p:xfrm>
          <a:off x="3420103" y="3991342"/>
          <a:ext cx="734400" cy="36432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gridCol w="183600">
                  <a:extLst>
                    <a:ext uri="{9D8B030D-6E8A-4147-A177-3AD203B41FA5}">
                      <a16:colId xmlns:a16="http://schemas.microsoft.com/office/drawing/2014/main" val="2955262719"/>
                    </a:ext>
                  </a:extLst>
                </a:gridCol>
                <a:gridCol w="183600">
                  <a:extLst>
                    <a:ext uri="{9D8B030D-6E8A-4147-A177-3AD203B41FA5}">
                      <a16:colId xmlns:a16="http://schemas.microsoft.com/office/drawing/2014/main" val="2364354305"/>
                    </a:ext>
                  </a:extLst>
                </a:gridCol>
              </a:tblGrid>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extLst>
                  <a:ext uri="{0D108BD9-81ED-4DB2-BD59-A6C34878D82A}">
                    <a16:rowId xmlns:a16="http://schemas.microsoft.com/office/drawing/2014/main" val="3871059999"/>
                  </a:ext>
                </a:extLst>
              </a:tr>
            </a:tbl>
          </a:graphicData>
        </a:graphic>
      </p:graphicFrame>
      <p:graphicFrame>
        <p:nvGraphicFramePr>
          <p:cNvPr id="35" name="表格 34">
            <a:extLst>
              <a:ext uri="{FF2B5EF4-FFF2-40B4-BE49-F238E27FC236}">
                <a16:creationId xmlns:a16="http://schemas.microsoft.com/office/drawing/2014/main" id="{2A4D0051-2BA6-6B28-5A8F-B2B3D611F078}"/>
              </a:ext>
            </a:extLst>
          </p:cNvPr>
          <p:cNvGraphicFramePr>
            <a:graphicFrameLocks noGrp="1"/>
          </p:cNvGraphicFramePr>
          <p:nvPr>
            <p:extLst>
              <p:ext uri="{D42A27DB-BD31-4B8C-83A1-F6EECF244321}">
                <p14:modId xmlns:p14="http://schemas.microsoft.com/office/powerpoint/2010/main" val="77510400"/>
              </p:ext>
            </p:extLst>
          </p:nvPr>
        </p:nvGraphicFramePr>
        <p:xfrm>
          <a:off x="4259499" y="4002686"/>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7030A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7030A0"/>
                    </a:solidFill>
                  </a:tcPr>
                </a:tc>
                <a:extLst>
                  <a:ext uri="{0D108BD9-81ED-4DB2-BD59-A6C34878D82A}">
                    <a16:rowId xmlns:a16="http://schemas.microsoft.com/office/drawing/2014/main" val="3871059999"/>
                  </a:ext>
                </a:extLst>
              </a:tr>
            </a:tbl>
          </a:graphicData>
        </a:graphic>
      </p:graphicFrame>
      <p:graphicFrame>
        <p:nvGraphicFramePr>
          <p:cNvPr id="37" name="表格 36">
            <a:extLst>
              <a:ext uri="{FF2B5EF4-FFF2-40B4-BE49-F238E27FC236}">
                <a16:creationId xmlns:a16="http://schemas.microsoft.com/office/drawing/2014/main" id="{B0FB9EAE-4983-0CD7-7C46-737AB4CA3585}"/>
              </a:ext>
            </a:extLst>
          </p:cNvPr>
          <p:cNvGraphicFramePr>
            <a:graphicFrameLocks noGrp="1"/>
          </p:cNvGraphicFramePr>
          <p:nvPr>
            <p:extLst>
              <p:ext uri="{D42A27DB-BD31-4B8C-83A1-F6EECF244321}">
                <p14:modId xmlns:p14="http://schemas.microsoft.com/office/powerpoint/2010/main" val="3181001001"/>
              </p:ext>
            </p:extLst>
          </p:nvPr>
        </p:nvGraphicFramePr>
        <p:xfrm>
          <a:off x="3422343" y="2700360"/>
          <a:ext cx="7344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1470738047"/>
                    </a:ext>
                  </a:extLst>
                </a:gridCol>
                <a:gridCol w="183600">
                  <a:extLst>
                    <a:ext uri="{9D8B030D-6E8A-4147-A177-3AD203B41FA5}">
                      <a16:colId xmlns:a16="http://schemas.microsoft.com/office/drawing/2014/main" val="1913622158"/>
                    </a:ext>
                  </a:extLst>
                </a:gridCol>
                <a:gridCol w="183600">
                  <a:extLst>
                    <a:ext uri="{9D8B030D-6E8A-4147-A177-3AD203B41FA5}">
                      <a16:colId xmlns:a16="http://schemas.microsoft.com/office/drawing/2014/main" val="2449213047"/>
                    </a:ext>
                  </a:extLst>
                </a:gridCol>
                <a:gridCol w="183600">
                  <a:extLst>
                    <a:ext uri="{9D8B030D-6E8A-4147-A177-3AD203B41FA5}">
                      <a16:colId xmlns:a16="http://schemas.microsoft.com/office/drawing/2014/main" val="3306235647"/>
                    </a:ext>
                  </a:extLst>
                </a:gridCol>
              </a:tblGrid>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1759599"/>
                  </a:ext>
                </a:extLst>
              </a:tr>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7070280"/>
                  </a:ext>
                </a:extLst>
              </a:tr>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675593648"/>
                  </a:ext>
                </a:extLst>
              </a:tr>
              <a:tr h="9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871059999"/>
                  </a:ext>
                </a:extLst>
              </a:tr>
            </a:tbl>
          </a:graphicData>
        </a:graphic>
      </p:graphicFrame>
      <p:graphicFrame>
        <p:nvGraphicFramePr>
          <p:cNvPr id="38" name="表格 37">
            <a:extLst>
              <a:ext uri="{FF2B5EF4-FFF2-40B4-BE49-F238E27FC236}">
                <a16:creationId xmlns:a16="http://schemas.microsoft.com/office/drawing/2014/main" id="{4AF916BB-56CF-7895-BC24-25F225F291FF}"/>
              </a:ext>
            </a:extLst>
          </p:cNvPr>
          <p:cNvGraphicFramePr>
            <a:graphicFrameLocks noGrp="1"/>
          </p:cNvGraphicFramePr>
          <p:nvPr>
            <p:extLst>
              <p:ext uri="{D42A27DB-BD31-4B8C-83A1-F6EECF244321}">
                <p14:modId xmlns:p14="http://schemas.microsoft.com/office/powerpoint/2010/main" val="2191156261"/>
              </p:ext>
            </p:extLst>
          </p:nvPr>
        </p:nvGraphicFramePr>
        <p:xfrm>
          <a:off x="4261739" y="2700360"/>
          <a:ext cx="3672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266701131"/>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84643797"/>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871059999"/>
                  </a:ext>
                </a:extLst>
              </a:tr>
            </a:tbl>
          </a:graphicData>
        </a:graphic>
      </p:graphicFrame>
      <p:graphicFrame>
        <p:nvGraphicFramePr>
          <p:cNvPr id="39" name="表格 38">
            <a:extLst>
              <a:ext uri="{FF2B5EF4-FFF2-40B4-BE49-F238E27FC236}">
                <a16:creationId xmlns:a16="http://schemas.microsoft.com/office/drawing/2014/main" id="{C4B8B0B2-4305-5B1A-B7A1-9614005B1EE6}"/>
              </a:ext>
            </a:extLst>
          </p:cNvPr>
          <p:cNvGraphicFramePr>
            <a:graphicFrameLocks noGrp="1"/>
          </p:cNvGraphicFramePr>
          <p:nvPr>
            <p:extLst>
              <p:ext uri="{D42A27DB-BD31-4B8C-83A1-F6EECF244321}">
                <p14:modId xmlns:p14="http://schemas.microsoft.com/office/powerpoint/2010/main" val="4248082390"/>
              </p:ext>
            </p:extLst>
          </p:nvPr>
        </p:nvGraphicFramePr>
        <p:xfrm>
          <a:off x="2950147" y="2700360"/>
          <a:ext cx="3672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266701131"/>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84643797"/>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871059999"/>
                  </a:ext>
                </a:extLst>
              </a:tr>
            </a:tbl>
          </a:graphicData>
        </a:graphic>
      </p:graphicFrame>
      <p:graphicFrame>
        <p:nvGraphicFramePr>
          <p:cNvPr id="40" name="表格 39">
            <a:extLst>
              <a:ext uri="{FF2B5EF4-FFF2-40B4-BE49-F238E27FC236}">
                <a16:creationId xmlns:a16="http://schemas.microsoft.com/office/drawing/2014/main" id="{B336A88C-49C7-EC86-B26C-1DFB40E4E43A}"/>
              </a:ext>
            </a:extLst>
          </p:cNvPr>
          <p:cNvGraphicFramePr>
            <a:graphicFrameLocks noGrp="1"/>
          </p:cNvGraphicFramePr>
          <p:nvPr>
            <p:extLst>
              <p:ext uri="{D42A27DB-BD31-4B8C-83A1-F6EECF244321}">
                <p14:modId xmlns:p14="http://schemas.microsoft.com/office/powerpoint/2010/main" val="18850446"/>
              </p:ext>
            </p:extLst>
          </p:nvPr>
        </p:nvGraphicFramePr>
        <p:xfrm>
          <a:off x="422791" y="4039762"/>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F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F0"/>
                    </a:solidFill>
                  </a:tcPr>
                </a:tc>
                <a:extLst>
                  <a:ext uri="{0D108BD9-81ED-4DB2-BD59-A6C34878D82A}">
                    <a16:rowId xmlns:a16="http://schemas.microsoft.com/office/drawing/2014/main" val="3871059999"/>
                  </a:ext>
                </a:extLst>
              </a:tr>
            </a:tbl>
          </a:graphicData>
        </a:graphic>
      </p:graphicFrame>
      <p:graphicFrame>
        <p:nvGraphicFramePr>
          <p:cNvPr id="41" name="表格 40">
            <a:extLst>
              <a:ext uri="{FF2B5EF4-FFF2-40B4-BE49-F238E27FC236}">
                <a16:creationId xmlns:a16="http://schemas.microsoft.com/office/drawing/2014/main" id="{8EC9C5CB-B283-5475-4F19-46C247BA2BB3}"/>
              </a:ext>
            </a:extLst>
          </p:cNvPr>
          <p:cNvGraphicFramePr>
            <a:graphicFrameLocks noGrp="1"/>
          </p:cNvGraphicFramePr>
          <p:nvPr>
            <p:extLst>
              <p:ext uri="{D42A27DB-BD31-4B8C-83A1-F6EECF244321}">
                <p14:modId xmlns:p14="http://schemas.microsoft.com/office/powerpoint/2010/main" val="3991564060"/>
              </p:ext>
            </p:extLst>
          </p:nvPr>
        </p:nvGraphicFramePr>
        <p:xfrm>
          <a:off x="892747" y="4034938"/>
          <a:ext cx="734400" cy="36432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gridCol w="183600">
                  <a:extLst>
                    <a:ext uri="{9D8B030D-6E8A-4147-A177-3AD203B41FA5}">
                      <a16:colId xmlns:a16="http://schemas.microsoft.com/office/drawing/2014/main" val="2955262719"/>
                    </a:ext>
                  </a:extLst>
                </a:gridCol>
                <a:gridCol w="18360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extLst>
                  <a:ext uri="{0D108BD9-81ED-4DB2-BD59-A6C34878D82A}">
                    <a16:rowId xmlns:a16="http://schemas.microsoft.com/office/drawing/2014/main" val="3871059999"/>
                  </a:ext>
                </a:extLst>
              </a:tr>
            </a:tbl>
          </a:graphicData>
        </a:graphic>
      </p:graphicFrame>
      <p:graphicFrame>
        <p:nvGraphicFramePr>
          <p:cNvPr id="42" name="表格 41">
            <a:extLst>
              <a:ext uri="{FF2B5EF4-FFF2-40B4-BE49-F238E27FC236}">
                <a16:creationId xmlns:a16="http://schemas.microsoft.com/office/drawing/2014/main" id="{D67A45EB-261D-AB67-EFDF-9C4D88DD1C27}"/>
              </a:ext>
            </a:extLst>
          </p:cNvPr>
          <p:cNvGraphicFramePr>
            <a:graphicFrameLocks noGrp="1"/>
          </p:cNvGraphicFramePr>
          <p:nvPr>
            <p:extLst>
              <p:ext uri="{D42A27DB-BD31-4B8C-83A1-F6EECF244321}">
                <p14:modId xmlns:p14="http://schemas.microsoft.com/office/powerpoint/2010/main" val="601272841"/>
              </p:ext>
            </p:extLst>
          </p:nvPr>
        </p:nvGraphicFramePr>
        <p:xfrm>
          <a:off x="1732143" y="4021224"/>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extLst>
                  <a:ext uri="{0D108BD9-81ED-4DB2-BD59-A6C34878D82A}">
                    <a16:rowId xmlns:a16="http://schemas.microsoft.com/office/drawing/2014/main" val="3871059999"/>
                  </a:ext>
                </a:extLst>
              </a:tr>
            </a:tbl>
          </a:graphicData>
        </a:graphic>
      </p:graphicFrame>
      <p:graphicFrame>
        <p:nvGraphicFramePr>
          <p:cNvPr id="43" name="表格 42">
            <a:extLst>
              <a:ext uri="{FF2B5EF4-FFF2-40B4-BE49-F238E27FC236}">
                <a16:creationId xmlns:a16="http://schemas.microsoft.com/office/drawing/2014/main" id="{6031D53E-6CF3-3988-F8C4-5A06EFEA12D2}"/>
              </a:ext>
            </a:extLst>
          </p:cNvPr>
          <p:cNvGraphicFramePr>
            <a:graphicFrameLocks noGrp="1"/>
          </p:cNvGraphicFramePr>
          <p:nvPr>
            <p:extLst>
              <p:ext uri="{D42A27DB-BD31-4B8C-83A1-F6EECF244321}">
                <p14:modId xmlns:p14="http://schemas.microsoft.com/office/powerpoint/2010/main" val="1129892915"/>
              </p:ext>
            </p:extLst>
          </p:nvPr>
        </p:nvGraphicFramePr>
        <p:xfrm>
          <a:off x="5473255" y="3560263"/>
          <a:ext cx="734400" cy="36432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gridCol w="183600">
                  <a:extLst>
                    <a:ext uri="{9D8B030D-6E8A-4147-A177-3AD203B41FA5}">
                      <a16:colId xmlns:a16="http://schemas.microsoft.com/office/drawing/2014/main" val="2955262719"/>
                    </a:ext>
                  </a:extLst>
                </a:gridCol>
                <a:gridCol w="18360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extLst>
                  <a:ext uri="{0D108BD9-81ED-4DB2-BD59-A6C34878D82A}">
                    <a16:rowId xmlns:a16="http://schemas.microsoft.com/office/drawing/2014/main" val="3871059999"/>
                  </a:ext>
                </a:extLst>
              </a:tr>
            </a:tbl>
          </a:graphicData>
        </a:graphic>
      </p:graphicFrame>
      <p:graphicFrame>
        <p:nvGraphicFramePr>
          <p:cNvPr id="44" name="表格 43">
            <a:extLst>
              <a:ext uri="{FF2B5EF4-FFF2-40B4-BE49-F238E27FC236}">
                <a16:creationId xmlns:a16="http://schemas.microsoft.com/office/drawing/2014/main" id="{E716F1B8-36C0-7C47-9DBA-47ED719F41DC}"/>
              </a:ext>
            </a:extLst>
          </p:cNvPr>
          <p:cNvGraphicFramePr>
            <a:graphicFrameLocks noGrp="1"/>
          </p:cNvGraphicFramePr>
          <p:nvPr>
            <p:extLst>
              <p:ext uri="{D42A27DB-BD31-4B8C-83A1-F6EECF244321}">
                <p14:modId xmlns:p14="http://schemas.microsoft.com/office/powerpoint/2010/main" val="2790485894"/>
              </p:ext>
            </p:extLst>
          </p:nvPr>
        </p:nvGraphicFramePr>
        <p:xfrm>
          <a:off x="6312651" y="3546549"/>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extLst>
                  <a:ext uri="{0D108BD9-81ED-4DB2-BD59-A6C34878D82A}">
                    <a16:rowId xmlns:a16="http://schemas.microsoft.com/office/drawing/2014/main" val="3871059999"/>
                  </a:ext>
                </a:extLst>
              </a:tr>
            </a:tbl>
          </a:graphicData>
        </a:graphic>
      </p:graphicFrame>
      <p:graphicFrame>
        <p:nvGraphicFramePr>
          <p:cNvPr id="45" name="表格 44">
            <a:extLst>
              <a:ext uri="{FF2B5EF4-FFF2-40B4-BE49-F238E27FC236}">
                <a16:creationId xmlns:a16="http://schemas.microsoft.com/office/drawing/2014/main" id="{43A9402A-2B3C-721B-496F-6C6D2B0288F3}"/>
              </a:ext>
            </a:extLst>
          </p:cNvPr>
          <p:cNvGraphicFramePr>
            <a:graphicFrameLocks noGrp="1"/>
          </p:cNvGraphicFramePr>
          <p:nvPr>
            <p:extLst>
              <p:ext uri="{D42A27DB-BD31-4B8C-83A1-F6EECF244321}">
                <p14:modId xmlns:p14="http://schemas.microsoft.com/office/powerpoint/2010/main" val="2206978795"/>
              </p:ext>
            </p:extLst>
          </p:nvPr>
        </p:nvGraphicFramePr>
        <p:xfrm>
          <a:off x="5468775" y="4009880"/>
          <a:ext cx="734400" cy="36432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gridCol w="183600">
                  <a:extLst>
                    <a:ext uri="{9D8B030D-6E8A-4147-A177-3AD203B41FA5}">
                      <a16:colId xmlns:a16="http://schemas.microsoft.com/office/drawing/2014/main" val="2955262719"/>
                    </a:ext>
                  </a:extLst>
                </a:gridCol>
                <a:gridCol w="183600">
                  <a:extLst>
                    <a:ext uri="{9D8B030D-6E8A-4147-A177-3AD203B41FA5}">
                      <a16:colId xmlns:a16="http://schemas.microsoft.com/office/drawing/2014/main" val="2364354305"/>
                    </a:ext>
                  </a:extLst>
                </a:gridCol>
              </a:tblGrid>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extLst>
                  <a:ext uri="{0D108BD9-81ED-4DB2-BD59-A6C34878D82A}">
                    <a16:rowId xmlns:a16="http://schemas.microsoft.com/office/drawing/2014/main" val="3871059999"/>
                  </a:ext>
                </a:extLst>
              </a:tr>
            </a:tbl>
          </a:graphicData>
        </a:graphic>
      </p:graphicFrame>
      <p:graphicFrame>
        <p:nvGraphicFramePr>
          <p:cNvPr id="46" name="表格 45">
            <a:extLst>
              <a:ext uri="{FF2B5EF4-FFF2-40B4-BE49-F238E27FC236}">
                <a16:creationId xmlns:a16="http://schemas.microsoft.com/office/drawing/2014/main" id="{55F630F8-CD48-ADCE-95C0-C20AC0F65F5C}"/>
              </a:ext>
            </a:extLst>
          </p:cNvPr>
          <p:cNvGraphicFramePr>
            <a:graphicFrameLocks noGrp="1"/>
          </p:cNvGraphicFramePr>
          <p:nvPr>
            <p:extLst>
              <p:ext uri="{D42A27DB-BD31-4B8C-83A1-F6EECF244321}">
                <p14:modId xmlns:p14="http://schemas.microsoft.com/office/powerpoint/2010/main" val="3331278680"/>
              </p:ext>
            </p:extLst>
          </p:nvPr>
        </p:nvGraphicFramePr>
        <p:xfrm>
          <a:off x="6308171" y="4021224"/>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7030A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7030A0"/>
                    </a:solidFill>
                  </a:tcPr>
                </a:tc>
                <a:extLst>
                  <a:ext uri="{0D108BD9-81ED-4DB2-BD59-A6C34878D82A}">
                    <a16:rowId xmlns:a16="http://schemas.microsoft.com/office/drawing/2014/main" val="3871059999"/>
                  </a:ext>
                </a:extLst>
              </a:tr>
            </a:tbl>
          </a:graphicData>
        </a:graphic>
      </p:graphicFrame>
      <p:graphicFrame>
        <p:nvGraphicFramePr>
          <p:cNvPr id="47" name="表格 46">
            <a:extLst>
              <a:ext uri="{FF2B5EF4-FFF2-40B4-BE49-F238E27FC236}">
                <a16:creationId xmlns:a16="http://schemas.microsoft.com/office/drawing/2014/main" id="{61BE6E73-7497-A3A3-495B-1D0FF4EF52BF}"/>
              </a:ext>
            </a:extLst>
          </p:cNvPr>
          <p:cNvGraphicFramePr>
            <a:graphicFrameLocks noGrp="1"/>
          </p:cNvGraphicFramePr>
          <p:nvPr>
            <p:extLst>
              <p:ext uri="{D42A27DB-BD31-4B8C-83A1-F6EECF244321}">
                <p14:modId xmlns:p14="http://schemas.microsoft.com/office/powerpoint/2010/main" val="3431294588"/>
              </p:ext>
            </p:extLst>
          </p:nvPr>
        </p:nvGraphicFramePr>
        <p:xfrm>
          <a:off x="5471015" y="2718898"/>
          <a:ext cx="7344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1470738047"/>
                    </a:ext>
                  </a:extLst>
                </a:gridCol>
                <a:gridCol w="183600">
                  <a:extLst>
                    <a:ext uri="{9D8B030D-6E8A-4147-A177-3AD203B41FA5}">
                      <a16:colId xmlns:a16="http://schemas.microsoft.com/office/drawing/2014/main" val="1913622158"/>
                    </a:ext>
                  </a:extLst>
                </a:gridCol>
                <a:gridCol w="183600">
                  <a:extLst>
                    <a:ext uri="{9D8B030D-6E8A-4147-A177-3AD203B41FA5}">
                      <a16:colId xmlns:a16="http://schemas.microsoft.com/office/drawing/2014/main" val="2449213047"/>
                    </a:ext>
                  </a:extLst>
                </a:gridCol>
                <a:gridCol w="183600">
                  <a:extLst>
                    <a:ext uri="{9D8B030D-6E8A-4147-A177-3AD203B41FA5}">
                      <a16:colId xmlns:a16="http://schemas.microsoft.com/office/drawing/2014/main" val="3306235647"/>
                    </a:ext>
                  </a:extLst>
                </a:gridCol>
              </a:tblGrid>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1759599"/>
                  </a:ext>
                </a:extLst>
              </a:tr>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7070280"/>
                  </a:ext>
                </a:extLst>
              </a:tr>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675593648"/>
                  </a:ext>
                </a:extLst>
              </a:tr>
              <a:tr h="9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871059999"/>
                  </a:ext>
                </a:extLst>
              </a:tr>
            </a:tbl>
          </a:graphicData>
        </a:graphic>
      </p:graphicFrame>
      <p:graphicFrame>
        <p:nvGraphicFramePr>
          <p:cNvPr id="48" name="表格 47">
            <a:extLst>
              <a:ext uri="{FF2B5EF4-FFF2-40B4-BE49-F238E27FC236}">
                <a16:creationId xmlns:a16="http://schemas.microsoft.com/office/drawing/2014/main" id="{99DE671E-44BF-A9A9-5DA9-AF093D3F4B78}"/>
              </a:ext>
            </a:extLst>
          </p:cNvPr>
          <p:cNvGraphicFramePr>
            <a:graphicFrameLocks noGrp="1"/>
          </p:cNvGraphicFramePr>
          <p:nvPr>
            <p:extLst>
              <p:ext uri="{D42A27DB-BD31-4B8C-83A1-F6EECF244321}">
                <p14:modId xmlns:p14="http://schemas.microsoft.com/office/powerpoint/2010/main" val="3116786117"/>
              </p:ext>
            </p:extLst>
          </p:nvPr>
        </p:nvGraphicFramePr>
        <p:xfrm>
          <a:off x="6310411" y="2718898"/>
          <a:ext cx="3672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266701131"/>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84643797"/>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871059999"/>
                  </a:ext>
                </a:extLst>
              </a:tr>
            </a:tbl>
          </a:graphicData>
        </a:graphic>
      </p:graphicFrame>
      <p:graphicFrame>
        <p:nvGraphicFramePr>
          <p:cNvPr id="49" name="表格 48">
            <a:extLst>
              <a:ext uri="{FF2B5EF4-FFF2-40B4-BE49-F238E27FC236}">
                <a16:creationId xmlns:a16="http://schemas.microsoft.com/office/drawing/2014/main" id="{872E97BC-C61E-1685-0725-BED292A99A52}"/>
              </a:ext>
            </a:extLst>
          </p:cNvPr>
          <p:cNvGraphicFramePr>
            <a:graphicFrameLocks noGrp="1"/>
          </p:cNvGraphicFramePr>
          <p:nvPr>
            <p:extLst>
              <p:ext uri="{D42A27DB-BD31-4B8C-83A1-F6EECF244321}">
                <p14:modId xmlns:p14="http://schemas.microsoft.com/office/powerpoint/2010/main" val="2305003094"/>
              </p:ext>
            </p:extLst>
          </p:nvPr>
        </p:nvGraphicFramePr>
        <p:xfrm>
          <a:off x="6796255" y="3565087"/>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F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F0"/>
                    </a:solidFill>
                  </a:tcPr>
                </a:tc>
                <a:extLst>
                  <a:ext uri="{0D108BD9-81ED-4DB2-BD59-A6C34878D82A}">
                    <a16:rowId xmlns:a16="http://schemas.microsoft.com/office/drawing/2014/main" val="3871059999"/>
                  </a:ext>
                </a:extLst>
              </a:tr>
            </a:tbl>
          </a:graphicData>
        </a:graphic>
      </p:graphicFrame>
      <p:graphicFrame>
        <p:nvGraphicFramePr>
          <p:cNvPr id="50" name="表格 49">
            <a:extLst>
              <a:ext uri="{FF2B5EF4-FFF2-40B4-BE49-F238E27FC236}">
                <a16:creationId xmlns:a16="http://schemas.microsoft.com/office/drawing/2014/main" id="{E06636B1-D0F6-AA29-5B66-930A745C05BA}"/>
              </a:ext>
            </a:extLst>
          </p:cNvPr>
          <p:cNvGraphicFramePr>
            <a:graphicFrameLocks noGrp="1"/>
          </p:cNvGraphicFramePr>
          <p:nvPr>
            <p:extLst>
              <p:ext uri="{D42A27DB-BD31-4B8C-83A1-F6EECF244321}">
                <p14:modId xmlns:p14="http://schemas.microsoft.com/office/powerpoint/2010/main" val="3924727803"/>
              </p:ext>
            </p:extLst>
          </p:nvPr>
        </p:nvGraphicFramePr>
        <p:xfrm>
          <a:off x="6791775" y="4014704"/>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71059999"/>
                  </a:ext>
                </a:extLst>
              </a:tr>
            </a:tbl>
          </a:graphicData>
        </a:graphic>
      </p:graphicFrame>
      <p:graphicFrame>
        <p:nvGraphicFramePr>
          <p:cNvPr id="51" name="表格 50">
            <a:extLst>
              <a:ext uri="{FF2B5EF4-FFF2-40B4-BE49-F238E27FC236}">
                <a16:creationId xmlns:a16="http://schemas.microsoft.com/office/drawing/2014/main" id="{AB8E8CEB-4325-3C4E-3716-BD479C7DD830}"/>
              </a:ext>
            </a:extLst>
          </p:cNvPr>
          <p:cNvGraphicFramePr>
            <a:graphicFrameLocks noGrp="1"/>
          </p:cNvGraphicFramePr>
          <p:nvPr>
            <p:extLst>
              <p:ext uri="{D42A27DB-BD31-4B8C-83A1-F6EECF244321}">
                <p14:modId xmlns:p14="http://schemas.microsoft.com/office/powerpoint/2010/main" val="187978303"/>
              </p:ext>
            </p:extLst>
          </p:nvPr>
        </p:nvGraphicFramePr>
        <p:xfrm>
          <a:off x="6791775" y="2718898"/>
          <a:ext cx="3672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266701131"/>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84643797"/>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871059999"/>
                  </a:ext>
                </a:extLst>
              </a:tr>
            </a:tbl>
          </a:graphicData>
        </a:graphic>
      </p:graphicFrame>
      <p:sp>
        <p:nvSpPr>
          <p:cNvPr id="53" name="文本框 52">
            <a:extLst>
              <a:ext uri="{FF2B5EF4-FFF2-40B4-BE49-F238E27FC236}">
                <a16:creationId xmlns:a16="http://schemas.microsoft.com/office/drawing/2014/main" id="{10D87A55-92EF-3F47-7591-295194A0FD74}"/>
              </a:ext>
            </a:extLst>
          </p:cNvPr>
          <p:cNvSpPr txBox="1"/>
          <p:nvPr/>
        </p:nvSpPr>
        <p:spPr>
          <a:xfrm>
            <a:off x="979324" y="4537271"/>
            <a:ext cx="339774" cy="369332"/>
          </a:xfrm>
          <a:prstGeom prst="rect">
            <a:avLst/>
          </a:prstGeom>
          <a:noFill/>
        </p:spPr>
        <p:txBody>
          <a:bodyPr wrap="square">
            <a:spAutoFit/>
          </a:bodyPr>
          <a:lstStyle/>
          <a:p>
            <a:r>
              <a:rPr lang="zh-CN" altLang="en-US" dirty="0"/>
              <a:t>①</a:t>
            </a:r>
          </a:p>
        </p:txBody>
      </p:sp>
      <p:sp>
        <p:nvSpPr>
          <p:cNvPr id="54" name="文本框 53">
            <a:extLst>
              <a:ext uri="{FF2B5EF4-FFF2-40B4-BE49-F238E27FC236}">
                <a16:creationId xmlns:a16="http://schemas.microsoft.com/office/drawing/2014/main" id="{FCF8C72E-7AFE-D44F-EDE3-0A5692CAFE9C}"/>
              </a:ext>
            </a:extLst>
          </p:cNvPr>
          <p:cNvSpPr txBox="1"/>
          <p:nvPr/>
        </p:nvSpPr>
        <p:spPr>
          <a:xfrm>
            <a:off x="3617416" y="4471491"/>
            <a:ext cx="339774" cy="369332"/>
          </a:xfrm>
          <a:prstGeom prst="rect">
            <a:avLst/>
          </a:prstGeom>
          <a:noFill/>
        </p:spPr>
        <p:txBody>
          <a:bodyPr wrap="square">
            <a:spAutoFit/>
          </a:bodyPr>
          <a:lstStyle/>
          <a:p>
            <a:r>
              <a:rPr lang="zh-CN" altLang="en-US" dirty="0"/>
              <a:t>②</a:t>
            </a:r>
          </a:p>
        </p:txBody>
      </p:sp>
      <p:sp>
        <p:nvSpPr>
          <p:cNvPr id="55" name="文本框 54">
            <a:extLst>
              <a:ext uri="{FF2B5EF4-FFF2-40B4-BE49-F238E27FC236}">
                <a16:creationId xmlns:a16="http://schemas.microsoft.com/office/drawing/2014/main" id="{259A0C41-399F-572D-2697-7F844EB45C58}"/>
              </a:ext>
            </a:extLst>
          </p:cNvPr>
          <p:cNvSpPr txBox="1"/>
          <p:nvPr/>
        </p:nvSpPr>
        <p:spPr>
          <a:xfrm>
            <a:off x="6255508" y="4505331"/>
            <a:ext cx="339774" cy="369332"/>
          </a:xfrm>
          <a:prstGeom prst="rect">
            <a:avLst/>
          </a:prstGeom>
          <a:noFill/>
        </p:spPr>
        <p:txBody>
          <a:bodyPr wrap="square">
            <a:spAutoFit/>
          </a:bodyPr>
          <a:lstStyle/>
          <a:p>
            <a:r>
              <a:rPr lang="zh-CN" altLang="en-US" dirty="0"/>
              <a:t>③</a:t>
            </a:r>
          </a:p>
        </p:txBody>
      </p:sp>
    </p:spTree>
    <p:extLst>
      <p:ext uri="{BB962C8B-B14F-4D97-AF65-F5344CB8AC3E}">
        <p14:creationId xmlns:p14="http://schemas.microsoft.com/office/powerpoint/2010/main" val="3293004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83384"/>
            <a:ext cx="2500131" cy="369332"/>
          </a:xfrm>
          <a:prstGeom prst="rect">
            <a:avLst/>
          </a:prstGeom>
          <a:noFill/>
        </p:spPr>
        <p:txBody>
          <a:bodyPr wrap="square">
            <a:spAutoFit/>
          </a:bodyPr>
          <a:lstStyle/>
          <a:p>
            <a:r>
              <a:rPr lang="en-US" altLang="zh-CN" sz="1800" dirty="0" err="1"/>
              <a:t>Swin-Ttansformer</a:t>
            </a:r>
            <a:r>
              <a:rPr lang="zh-CN" altLang="en-US" sz="1800" dirty="0"/>
              <a:t>模型</a:t>
            </a:r>
          </a:p>
        </p:txBody>
      </p:sp>
      <p:sp>
        <p:nvSpPr>
          <p:cNvPr id="9" name="文本框 8">
            <a:extLst>
              <a:ext uri="{FF2B5EF4-FFF2-40B4-BE49-F238E27FC236}">
                <a16:creationId xmlns:a16="http://schemas.microsoft.com/office/drawing/2014/main" id="{A513ECDC-B1CE-0F62-D548-8ED998644FD0}"/>
              </a:ext>
            </a:extLst>
          </p:cNvPr>
          <p:cNvSpPr txBox="1"/>
          <p:nvPr/>
        </p:nvSpPr>
        <p:spPr>
          <a:xfrm>
            <a:off x="65289" y="767478"/>
            <a:ext cx="2587309" cy="369332"/>
          </a:xfrm>
          <a:prstGeom prst="rect">
            <a:avLst/>
          </a:prstGeom>
          <a:noFill/>
        </p:spPr>
        <p:txBody>
          <a:bodyPr wrap="square">
            <a:spAutoFit/>
          </a:bodyPr>
          <a:lstStyle/>
          <a:p>
            <a:r>
              <a:rPr lang="en-US" altLang="zh-CN" dirty="0">
                <a:latin typeface="+mn-ea"/>
              </a:rPr>
              <a:t>SW-MSA</a:t>
            </a:r>
            <a:r>
              <a:rPr lang="zh-CN" altLang="en-US" dirty="0">
                <a:latin typeface="+mn-ea"/>
              </a:rPr>
              <a:t>详解</a:t>
            </a:r>
          </a:p>
        </p:txBody>
      </p:sp>
      <p:graphicFrame>
        <p:nvGraphicFramePr>
          <p:cNvPr id="43" name="表格 42">
            <a:extLst>
              <a:ext uri="{FF2B5EF4-FFF2-40B4-BE49-F238E27FC236}">
                <a16:creationId xmlns:a16="http://schemas.microsoft.com/office/drawing/2014/main" id="{6031D53E-6CF3-3988-F8C4-5A06EFEA12D2}"/>
              </a:ext>
            </a:extLst>
          </p:cNvPr>
          <p:cNvGraphicFramePr>
            <a:graphicFrameLocks noGrp="1"/>
          </p:cNvGraphicFramePr>
          <p:nvPr>
            <p:extLst>
              <p:ext uri="{D42A27DB-BD31-4B8C-83A1-F6EECF244321}">
                <p14:modId xmlns:p14="http://schemas.microsoft.com/office/powerpoint/2010/main" val="2456822769"/>
              </p:ext>
            </p:extLst>
          </p:nvPr>
        </p:nvGraphicFramePr>
        <p:xfrm>
          <a:off x="282130" y="2207713"/>
          <a:ext cx="734400" cy="36432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gridCol w="183600">
                  <a:extLst>
                    <a:ext uri="{9D8B030D-6E8A-4147-A177-3AD203B41FA5}">
                      <a16:colId xmlns:a16="http://schemas.microsoft.com/office/drawing/2014/main" val="2955262719"/>
                    </a:ext>
                  </a:extLst>
                </a:gridCol>
                <a:gridCol w="18360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extLst>
                  <a:ext uri="{0D108BD9-81ED-4DB2-BD59-A6C34878D82A}">
                    <a16:rowId xmlns:a16="http://schemas.microsoft.com/office/drawing/2014/main" val="3871059999"/>
                  </a:ext>
                </a:extLst>
              </a:tr>
            </a:tbl>
          </a:graphicData>
        </a:graphic>
      </p:graphicFrame>
      <p:graphicFrame>
        <p:nvGraphicFramePr>
          <p:cNvPr id="44" name="表格 43">
            <a:extLst>
              <a:ext uri="{FF2B5EF4-FFF2-40B4-BE49-F238E27FC236}">
                <a16:creationId xmlns:a16="http://schemas.microsoft.com/office/drawing/2014/main" id="{E716F1B8-36C0-7C47-9DBA-47ED719F41DC}"/>
              </a:ext>
            </a:extLst>
          </p:cNvPr>
          <p:cNvGraphicFramePr>
            <a:graphicFrameLocks noGrp="1"/>
          </p:cNvGraphicFramePr>
          <p:nvPr>
            <p:extLst>
              <p:ext uri="{D42A27DB-BD31-4B8C-83A1-F6EECF244321}">
                <p14:modId xmlns:p14="http://schemas.microsoft.com/office/powerpoint/2010/main" val="426553450"/>
              </p:ext>
            </p:extLst>
          </p:nvPr>
        </p:nvGraphicFramePr>
        <p:xfrm>
          <a:off x="1121526" y="2193999"/>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extLst>
                  <a:ext uri="{0D108BD9-81ED-4DB2-BD59-A6C34878D82A}">
                    <a16:rowId xmlns:a16="http://schemas.microsoft.com/office/drawing/2014/main" val="3871059999"/>
                  </a:ext>
                </a:extLst>
              </a:tr>
            </a:tbl>
          </a:graphicData>
        </a:graphic>
      </p:graphicFrame>
      <p:graphicFrame>
        <p:nvGraphicFramePr>
          <p:cNvPr id="45" name="表格 44">
            <a:extLst>
              <a:ext uri="{FF2B5EF4-FFF2-40B4-BE49-F238E27FC236}">
                <a16:creationId xmlns:a16="http://schemas.microsoft.com/office/drawing/2014/main" id="{43A9402A-2B3C-721B-496F-6C6D2B0288F3}"/>
              </a:ext>
            </a:extLst>
          </p:cNvPr>
          <p:cNvGraphicFramePr>
            <a:graphicFrameLocks noGrp="1"/>
          </p:cNvGraphicFramePr>
          <p:nvPr>
            <p:extLst>
              <p:ext uri="{D42A27DB-BD31-4B8C-83A1-F6EECF244321}">
                <p14:modId xmlns:p14="http://schemas.microsoft.com/office/powerpoint/2010/main" val="1216767583"/>
              </p:ext>
            </p:extLst>
          </p:nvPr>
        </p:nvGraphicFramePr>
        <p:xfrm>
          <a:off x="277650" y="2657330"/>
          <a:ext cx="734400" cy="36432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gridCol w="183600">
                  <a:extLst>
                    <a:ext uri="{9D8B030D-6E8A-4147-A177-3AD203B41FA5}">
                      <a16:colId xmlns:a16="http://schemas.microsoft.com/office/drawing/2014/main" val="2955262719"/>
                    </a:ext>
                  </a:extLst>
                </a:gridCol>
                <a:gridCol w="183600">
                  <a:extLst>
                    <a:ext uri="{9D8B030D-6E8A-4147-A177-3AD203B41FA5}">
                      <a16:colId xmlns:a16="http://schemas.microsoft.com/office/drawing/2014/main" val="2364354305"/>
                    </a:ext>
                  </a:extLst>
                </a:gridCol>
              </a:tblGrid>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extLst>
                  <a:ext uri="{0D108BD9-81ED-4DB2-BD59-A6C34878D82A}">
                    <a16:rowId xmlns:a16="http://schemas.microsoft.com/office/drawing/2014/main" val="3871059999"/>
                  </a:ext>
                </a:extLst>
              </a:tr>
            </a:tbl>
          </a:graphicData>
        </a:graphic>
      </p:graphicFrame>
      <p:graphicFrame>
        <p:nvGraphicFramePr>
          <p:cNvPr id="46" name="表格 45">
            <a:extLst>
              <a:ext uri="{FF2B5EF4-FFF2-40B4-BE49-F238E27FC236}">
                <a16:creationId xmlns:a16="http://schemas.microsoft.com/office/drawing/2014/main" id="{55F630F8-CD48-ADCE-95C0-C20AC0F65F5C}"/>
              </a:ext>
            </a:extLst>
          </p:cNvPr>
          <p:cNvGraphicFramePr>
            <a:graphicFrameLocks noGrp="1"/>
          </p:cNvGraphicFramePr>
          <p:nvPr>
            <p:extLst>
              <p:ext uri="{D42A27DB-BD31-4B8C-83A1-F6EECF244321}">
                <p14:modId xmlns:p14="http://schemas.microsoft.com/office/powerpoint/2010/main" val="2343369221"/>
              </p:ext>
            </p:extLst>
          </p:nvPr>
        </p:nvGraphicFramePr>
        <p:xfrm>
          <a:off x="1129223" y="2650756"/>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7030A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7030A0"/>
                    </a:solidFill>
                  </a:tcPr>
                </a:tc>
                <a:extLst>
                  <a:ext uri="{0D108BD9-81ED-4DB2-BD59-A6C34878D82A}">
                    <a16:rowId xmlns:a16="http://schemas.microsoft.com/office/drawing/2014/main" val="3871059999"/>
                  </a:ext>
                </a:extLst>
              </a:tr>
            </a:tbl>
          </a:graphicData>
        </a:graphic>
      </p:graphicFrame>
      <p:graphicFrame>
        <p:nvGraphicFramePr>
          <p:cNvPr id="47" name="表格 46">
            <a:extLst>
              <a:ext uri="{FF2B5EF4-FFF2-40B4-BE49-F238E27FC236}">
                <a16:creationId xmlns:a16="http://schemas.microsoft.com/office/drawing/2014/main" id="{61BE6E73-7497-A3A3-495B-1D0FF4EF52BF}"/>
              </a:ext>
            </a:extLst>
          </p:cNvPr>
          <p:cNvGraphicFramePr>
            <a:graphicFrameLocks noGrp="1"/>
          </p:cNvGraphicFramePr>
          <p:nvPr>
            <p:extLst>
              <p:ext uri="{D42A27DB-BD31-4B8C-83A1-F6EECF244321}">
                <p14:modId xmlns:p14="http://schemas.microsoft.com/office/powerpoint/2010/main" val="2685394957"/>
              </p:ext>
            </p:extLst>
          </p:nvPr>
        </p:nvGraphicFramePr>
        <p:xfrm>
          <a:off x="279890" y="1366348"/>
          <a:ext cx="7344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1470738047"/>
                    </a:ext>
                  </a:extLst>
                </a:gridCol>
                <a:gridCol w="183600">
                  <a:extLst>
                    <a:ext uri="{9D8B030D-6E8A-4147-A177-3AD203B41FA5}">
                      <a16:colId xmlns:a16="http://schemas.microsoft.com/office/drawing/2014/main" val="1913622158"/>
                    </a:ext>
                  </a:extLst>
                </a:gridCol>
                <a:gridCol w="183600">
                  <a:extLst>
                    <a:ext uri="{9D8B030D-6E8A-4147-A177-3AD203B41FA5}">
                      <a16:colId xmlns:a16="http://schemas.microsoft.com/office/drawing/2014/main" val="2449213047"/>
                    </a:ext>
                  </a:extLst>
                </a:gridCol>
                <a:gridCol w="183600">
                  <a:extLst>
                    <a:ext uri="{9D8B030D-6E8A-4147-A177-3AD203B41FA5}">
                      <a16:colId xmlns:a16="http://schemas.microsoft.com/office/drawing/2014/main" val="3306235647"/>
                    </a:ext>
                  </a:extLst>
                </a:gridCol>
              </a:tblGrid>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1759599"/>
                  </a:ext>
                </a:extLst>
              </a:tr>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7070280"/>
                  </a:ext>
                </a:extLst>
              </a:tr>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675593648"/>
                  </a:ext>
                </a:extLst>
              </a:tr>
              <a:tr h="9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871059999"/>
                  </a:ext>
                </a:extLst>
              </a:tr>
            </a:tbl>
          </a:graphicData>
        </a:graphic>
      </p:graphicFrame>
      <p:graphicFrame>
        <p:nvGraphicFramePr>
          <p:cNvPr id="48" name="表格 47">
            <a:extLst>
              <a:ext uri="{FF2B5EF4-FFF2-40B4-BE49-F238E27FC236}">
                <a16:creationId xmlns:a16="http://schemas.microsoft.com/office/drawing/2014/main" id="{99DE671E-44BF-A9A9-5DA9-AF093D3F4B78}"/>
              </a:ext>
            </a:extLst>
          </p:cNvPr>
          <p:cNvGraphicFramePr>
            <a:graphicFrameLocks noGrp="1"/>
          </p:cNvGraphicFramePr>
          <p:nvPr>
            <p:extLst>
              <p:ext uri="{D42A27DB-BD31-4B8C-83A1-F6EECF244321}">
                <p14:modId xmlns:p14="http://schemas.microsoft.com/office/powerpoint/2010/main" val="80339390"/>
              </p:ext>
            </p:extLst>
          </p:nvPr>
        </p:nvGraphicFramePr>
        <p:xfrm>
          <a:off x="1119286" y="1366348"/>
          <a:ext cx="3672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266701131"/>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84643797"/>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871059999"/>
                  </a:ext>
                </a:extLst>
              </a:tr>
            </a:tbl>
          </a:graphicData>
        </a:graphic>
      </p:graphicFrame>
      <p:graphicFrame>
        <p:nvGraphicFramePr>
          <p:cNvPr id="49" name="表格 48">
            <a:extLst>
              <a:ext uri="{FF2B5EF4-FFF2-40B4-BE49-F238E27FC236}">
                <a16:creationId xmlns:a16="http://schemas.microsoft.com/office/drawing/2014/main" id="{872E97BC-C61E-1685-0725-BED292A99A52}"/>
              </a:ext>
            </a:extLst>
          </p:cNvPr>
          <p:cNvGraphicFramePr>
            <a:graphicFrameLocks noGrp="1"/>
          </p:cNvGraphicFramePr>
          <p:nvPr>
            <p:extLst>
              <p:ext uri="{D42A27DB-BD31-4B8C-83A1-F6EECF244321}">
                <p14:modId xmlns:p14="http://schemas.microsoft.com/office/powerpoint/2010/main" val="538704972"/>
              </p:ext>
            </p:extLst>
          </p:nvPr>
        </p:nvGraphicFramePr>
        <p:xfrm>
          <a:off x="1605130" y="2212537"/>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F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F0"/>
                    </a:solidFill>
                  </a:tcPr>
                </a:tc>
                <a:extLst>
                  <a:ext uri="{0D108BD9-81ED-4DB2-BD59-A6C34878D82A}">
                    <a16:rowId xmlns:a16="http://schemas.microsoft.com/office/drawing/2014/main" val="3871059999"/>
                  </a:ext>
                </a:extLst>
              </a:tr>
            </a:tbl>
          </a:graphicData>
        </a:graphic>
      </p:graphicFrame>
      <p:graphicFrame>
        <p:nvGraphicFramePr>
          <p:cNvPr id="50" name="表格 49">
            <a:extLst>
              <a:ext uri="{FF2B5EF4-FFF2-40B4-BE49-F238E27FC236}">
                <a16:creationId xmlns:a16="http://schemas.microsoft.com/office/drawing/2014/main" id="{E06636B1-D0F6-AA29-5B66-930A745C05BA}"/>
              </a:ext>
            </a:extLst>
          </p:cNvPr>
          <p:cNvGraphicFramePr>
            <a:graphicFrameLocks noGrp="1"/>
          </p:cNvGraphicFramePr>
          <p:nvPr>
            <p:extLst>
              <p:ext uri="{D42A27DB-BD31-4B8C-83A1-F6EECF244321}">
                <p14:modId xmlns:p14="http://schemas.microsoft.com/office/powerpoint/2010/main" val="3800566998"/>
              </p:ext>
            </p:extLst>
          </p:nvPr>
        </p:nvGraphicFramePr>
        <p:xfrm>
          <a:off x="1600650" y="2662154"/>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71059999"/>
                  </a:ext>
                </a:extLst>
              </a:tr>
            </a:tbl>
          </a:graphicData>
        </a:graphic>
      </p:graphicFrame>
      <p:graphicFrame>
        <p:nvGraphicFramePr>
          <p:cNvPr id="51" name="表格 50">
            <a:extLst>
              <a:ext uri="{FF2B5EF4-FFF2-40B4-BE49-F238E27FC236}">
                <a16:creationId xmlns:a16="http://schemas.microsoft.com/office/drawing/2014/main" id="{AB8E8CEB-4325-3C4E-3716-BD479C7DD830}"/>
              </a:ext>
            </a:extLst>
          </p:cNvPr>
          <p:cNvGraphicFramePr>
            <a:graphicFrameLocks noGrp="1"/>
          </p:cNvGraphicFramePr>
          <p:nvPr>
            <p:extLst>
              <p:ext uri="{D42A27DB-BD31-4B8C-83A1-F6EECF244321}">
                <p14:modId xmlns:p14="http://schemas.microsoft.com/office/powerpoint/2010/main" val="1552128040"/>
              </p:ext>
            </p:extLst>
          </p:nvPr>
        </p:nvGraphicFramePr>
        <p:xfrm>
          <a:off x="1600650" y="1366348"/>
          <a:ext cx="3672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266701131"/>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84643797"/>
                  </a:ext>
                </a:extLst>
              </a:tr>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3">
                        <a:lumMod val="60000"/>
                        <a:lumOff val="4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871059999"/>
                  </a:ext>
                </a:extLst>
              </a:tr>
            </a:tbl>
          </a:graphicData>
        </a:graphic>
      </p:graphicFrame>
      <p:graphicFrame>
        <p:nvGraphicFramePr>
          <p:cNvPr id="2" name="表格 1">
            <a:extLst>
              <a:ext uri="{FF2B5EF4-FFF2-40B4-BE49-F238E27FC236}">
                <a16:creationId xmlns:a16="http://schemas.microsoft.com/office/drawing/2014/main" id="{8AE16CC1-5209-0486-3633-785D3538B0B9}"/>
              </a:ext>
            </a:extLst>
          </p:cNvPr>
          <p:cNvGraphicFramePr>
            <a:graphicFrameLocks noGrp="1"/>
          </p:cNvGraphicFramePr>
          <p:nvPr>
            <p:extLst>
              <p:ext uri="{D42A27DB-BD31-4B8C-83A1-F6EECF244321}">
                <p14:modId xmlns:p14="http://schemas.microsoft.com/office/powerpoint/2010/main" val="993285661"/>
              </p:ext>
            </p:extLst>
          </p:nvPr>
        </p:nvGraphicFramePr>
        <p:xfrm>
          <a:off x="3908915" y="1263210"/>
          <a:ext cx="734400" cy="72864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1470738047"/>
                    </a:ext>
                  </a:extLst>
                </a:gridCol>
                <a:gridCol w="183600">
                  <a:extLst>
                    <a:ext uri="{9D8B030D-6E8A-4147-A177-3AD203B41FA5}">
                      <a16:colId xmlns:a16="http://schemas.microsoft.com/office/drawing/2014/main" val="1913622158"/>
                    </a:ext>
                  </a:extLst>
                </a:gridCol>
                <a:gridCol w="183600">
                  <a:extLst>
                    <a:ext uri="{9D8B030D-6E8A-4147-A177-3AD203B41FA5}">
                      <a16:colId xmlns:a16="http://schemas.microsoft.com/office/drawing/2014/main" val="2449213047"/>
                    </a:ext>
                  </a:extLst>
                </a:gridCol>
                <a:gridCol w="183600">
                  <a:extLst>
                    <a:ext uri="{9D8B030D-6E8A-4147-A177-3AD203B41FA5}">
                      <a16:colId xmlns:a16="http://schemas.microsoft.com/office/drawing/2014/main" val="3306235647"/>
                    </a:ext>
                  </a:extLst>
                </a:gridCol>
              </a:tblGrid>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1759599"/>
                  </a:ext>
                </a:extLst>
              </a:tr>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7070280"/>
                  </a:ext>
                </a:extLst>
              </a:tr>
              <a:tr h="9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675593648"/>
                  </a:ext>
                </a:extLst>
              </a:tr>
              <a:tr h="9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871059999"/>
                  </a:ext>
                </a:extLst>
              </a:tr>
            </a:tbl>
          </a:graphicData>
        </a:graphic>
      </p:graphicFrame>
      <p:sp>
        <p:nvSpPr>
          <p:cNvPr id="5" name="文本框 4">
            <a:extLst>
              <a:ext uri="{FF2B5EF4-FFF2-40B4-BE49-F238E27FC236}">
                <a16:creationId xmlns:a16="http://schemas.microsoft.com/office/drawing/2014/main" id="{C4583EA2-A175-ABEB-38D3-485DB2570BB5}"/>
              </a:ext>
            </a:extLst>
          </p:cNvPr>
          <p:cNvSpPr txBox="1"/>
          <p:nvPr/>
        </p:nvSpPr>
        <p:spPr>
          <a:xfrm>
            <a:off x="4862475" y="1433339"/>
            <a:ext cx="6100800" cy="369332"/>
          </a:xfrm>
          <a:prstGeom prst="rect">
            <a:avLst/>
          </a:prstGeom>
          <a:noFill/>
        </p:spPr>
        <p:txBody>
          <a:bodyPr wrap="square">
            <a:spAutoFit/>
          </a:bodyPr>
          <a:lstStyle/>
          <a:p>
            <a:r>
              <a:rPr lang="zh-CN" altLang="en-US" dirty="0"/>
              <a:t>这个方块计算内部注意力，直接计算，无需其他操作</a:t>
            </a:r>
          </a:p>
        </p:txBody>
      </p:sp>
      <p:graphicFrame>
        <p:nvGraphicFramePr>
          <p:cNvPr id="7" name="表格 6">
            <a:extLst>
              <a:ext uri="{FF2B5EF4-FFF2-40B4-BE49-F238E27FC236}">
                <a16:creationId xmlns:a16="http://schemas.microsoft.com/office/drawing/2014/main" id="{E1026B54-A63B-D0C7-69A1-FE1407167618}"/>
              </a:ext>
            </a:extLst>
          </p:cNvPr>
          <p:cNvGraphicFramePr>
            <a:graphicFrameLocks noGrp="1"/>
          </p:cNvGraphicFramePr>
          <p:nvPr>
            <p:extLst>
              <p:ext uri="{D42A27DB-BD31-4B8C-83A1-F6EECF244321}">
                <p14:modId xmlns:p14="http://schemas.microsoft.com/office/powerpoint/2010/main" val="738979586"/>
              </p:ext>
            </p:extLst>
          </p:nvPr>
        </p:nvGraphicFramePr>
        <p:xfrm>
          <a:off x="3924140" y="2313337"/>
          <a:ext cx="734400" cy="36432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gridCol w="183600">
                  <a:extLst>
                    <a:ext uri="{9D8B030D-6E8A-4147-A177-3AD203B41FA5}">
                      <a16:colId xmlns:a16="http://schemas.microsoft.com/office/drawing/2014/main" val="2955262719"/>
                    </a:ext>
                  </a:extLst>
                </a:gridCol>
                <a:gridCol w="183600">
                  <a:extLst>
                    <a:ext uri="{9D8B030D-6E8A-4147-A177-3AD203B41FA5}">
                      <a16:colId xmlns:a16="http://schemas.microsoft.com/office/drawing/2014/main" val="2364354305"/>
                    </a:ext>
                  </a:extLst>
                </a:gridCol>
              </a:tblGrid>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extLst>
                  <a:ext uri="{0D108BD9-81ED-4DB2-BD59-A6C34878D82A}">
                    <a16:rowId xmlns:a16="http://schemas.microsoft.com/office/drawing/2014/main" val="3871059999"/>
                  </a:ext>
                </a:extLst>
              </a:tr>
            </a:tbl>
          </a:graphicData>
        </a:graphic>
      </p:graphicFrame>
      <p:sp>
        <p:nvSpPr>
          <p:cNvPr id="8" name="文本框 7">
            <a:extLst>
              <a:ext uri="{FF2B5EF4-FFF2-40B4-BE49-F238E27FC236}">
                <a16:creationId xmlns:a16="http://schemas.microsoft.com/office/drawing/2014/main" id="{0021BF94-1C4D-220B-2E5D-21E2BDDC829F}"/>
              </a:ext>
            </a:extLst>
          </p:cNvPr>
          <p:cNvSpPr txBox="1"/>
          <p:nvPr/>
        </p:nvSpPr>
        <p:spPr>
          <a:xfrm>
            <a:off x="4877700" y="2215993"/>
            <a:ext cx="6100800" cy="1200329"/>
          </a:xfrm>
          <a:prstGeom prst="rect">
            <a:avLst/>
          </a:prstGeom>
          <a:noFill/>
        </p:spPr>
        <p:txBody>
          <a:bodyPr wrap="square">
            <a:spAutoFit/>
          </a:bodyPr>
          <a:lstStyle/>
          <a:p>
            <a:r>
              <a:rPr lang="zh-CN" altLang="en-US" dirty="0"/>
              <a:t>首先，和绿色块组成方阵，但为了只关注红色块自己内部的注意力，所以把绿色块的像素值统统减去</a:t>
            </a:r>
            <a:r>
              <a:rPr lang="en-US" altLang="zh-CN" dirty="0"/>
              <a:t>100</a:t>
            </a:r>
            <a:r>
              <a:rPr lang="zh-CN" altLang="en-US" dirty="0"/>
              <a:t>，经过</a:t>
            </a:r>
            <a:r>
              <a:rPr lang="en-US" altLang="zh-CN" dirty="0" err="1"/>
              <a:t>softmax</a:t>
            </a:r>
            <a:r>
              <a:rPr lang="zh-CN" altLang="en-US" dirty="0"/>
              <a:t>会把绿色块的值变为</a:t>
            </a:r>
            <a:r>
              <a:rPr lang="en-US" altLang="zh-CN" dirty="0"/>
              <a:t>0</a:t>
            </a:r>
            <a:r>
              <a:rPr lang="zh-CN" altLang="en-US" dirty="0"/>
              <a:t>。这样在保持原尺寸的基础上还满足信息乱码，只关注自己窗口内的信息。</a:t>
            </a:r>
          </a:p>
        </p:txBody>
      </p:sp>
      <p:graphicFrame>
        <p:nvGraphicFramePr>
          <p:cNvPr id="10" name="表格 9">
            <a:extLst>
              <a:ext uri="{FF2B5EF4-FFF2-40B4-BE49-F238E27FC236}">
                <a16:creationId xmlns:a16="http://schemas.microsoft.com/office/drawing/2014/main" id="{430C261B-59B2-B61D-6214-B37765F69DE8}"/>
              </a:ext>
            </a:extLst>
          </p:cNvPr>
          <p:cNvGraphicFramePr>
            <a:graphicFrameLocks noGrp="1"/>
          </p:cNvGraphicFramePr>
          <p:nvPr>
            <p:extLst>
              <p:ext uri="{D42A27DB-BD31-4B8C-83A1-F6EECF244321}">
                <p14:modId xmlns:p14="http://schemas.microsoft.com/office/powerpoint/2010/main" val="1625525853"/>
              </p:ext>
            </p:extLst>
          </p:nvPr>
        </p:nvGraphicFramePr>
        <p:xfrm>
          <a:off x="3930365" y="2850834"/>
          <a:ext cx="734400" cy="364320"/>
        </p:xfrm>
        <a:graphic>
          <a:graphicData uri="http://schemas.openxmlformats.org/drawingml/2006/table">
            <a:tbl>
              <a:tblPr firstRow="1" bandRow="1">
                <a:tableStyleId>{2D5ABB26-0587-4C30-8999-92F81FD0307C}</a:tableStyleId>
              </a:tblPr>
              <a:tblGrid>
                <a:gridCol w="183600">
                  <a:extLst>
                    <a:ext uri="{9D8B030D-6E8A-4147-A177-3AD203B41FA5}">
                      <a16:colId xmlns:a16="http://schemas.microsoft.com/office/drawing/2014/main" val="4224492521"/>
                    </a:ext>
                  </a:extLst>
                </a:gridCol>
                <a:gridCol w="183600">
                  <a:extLst>
                    <a:ext uri="{9D8B030D-6E8A-4147-A177-3AD203B41FA5}">
                      <a16:colId xmlns:a16="http://schemas.microsoft.com/office/drawing/2014/main" val="3183508403"/>
                    </a:ext>
                  </a:extLst>
                </a:gridCol>
                <a:gridCol w="183600">
                  <a:extLst>
                    <a:ext uri="{9D8B030D-6E8A-4147-A177-3AD203B41FA5}">
                      <a16:colId xmlns:a16="http://schemas.microsoft.com/office/drawing/2014/main" val="2955262719"/>
                    </a:ext>
                  </a:extLst>
                </a:gridCol>
                <a:gridCol w="183600">
                  <a:extLst>
                    <a:ext uri="{9D8B030D-6E8A-4147-A177-3AD203B41FA5}">
                      <a16:colId xmlns:a16="http://schemas.microsoft.com/office/drawing/2014/main" val="2364354305"/>
                    </a:ext>
                  </a:extLst>
                </a:gridCol>
              </a:tblGrid>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50"/>
                    </a:solidFill>
                  </a:tcPr>
                </a:tc>
                <a:extLst>
                  <a:ext uri="{0D108BD9-81ED-4DB2-BD59-A6C34878D82A}">
                    <a16:rowId xmlns:a16="http://schemas.microsoft.com/office/drawing/2014/main" val="3871059999"/>
                  </a:ext>
                </a:extLst>
              </a:tr>
            </a:tbl>
          </a:graphicData>
        </a:graphic>
      </p:graphicFrame>
      <p:graphicFrame>
        <p:nvGraphicFramePr>
          <p:cNvPr id="13" name="表格 12">
            <a:extLst>
              <a:ext uri="{FF2B5EF4-FFF2-40B4-BE49-F238E27FC236}">
                <a16:creationId xmlns:a16="http://schemas.microsoft.com/office/drawing/2014/main" id="{CD31AFA6-749C-523C-DFDC-970DB177958E}"/>
              </a:ext>
            </a:extLst>
          </p:cNvPr>
          <p:cNvGraphicFramePr>
            <a:graphicFrameLocks noGrp="1"/>
          </p:cNvGraphicFramePr>
          <p:nvPr>
            <p:extLst>
              <p:ext uri="{D42A27DB-BD31-4B8C-83A1-F6EECF244321}">
                <p14:modId xmlns:p14="http://schemas.microsoft.com/office/powerpoint/2010/main" val="1812043809"/>
              </p:ext>
            </p:extLst>
          </p:nvPr>
        </p:nvGraphicFramePr>
        <p:xfrm>
          <a:off x="3951282" y="3998184"/>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extLst>
                  <a:ext uri="{0D108BD9-81ED-4DB2-BD59-A6C34878D82A}">
                    <a16:rowId xmlns:a16="http://schemas.microsoft.com/office/drawing/2014/main" val="3871059999"/>
                  </a:ext>
                </a:extLst>
              </a:tr>
            </a:tbl>
          </a:graphicData>
        </a:graphic>
      </p:graphicFrame>
      <p:graphicFrame>
        <p:nvGraphicFramePr>
          <p:cNvPr id="14" name="表格 13">
            <a:extLst>
              <a:ext uri="{FF2B5EF4-FFF2-40B4-BE49-F238E27FC236}">
                <a16:creationId xmlns:a16="http://schemas.microsoft.com/office/drawing/2014/main" id="{6F945989-6DF4-7720-51D9-40D88103B22C}"/>
              </a:ext>
            </a:extLst>
          </p:cNvPr>
          <p:cNvGraphicFramePr>
            <a:graphicFrameLocks noGrp="1"/>
          </p:cNvGraphicFramePr>
          <p:nvPr>
            <p:extLst>
              <p:ext uri="{D42A27DB-BD31-4B8C-83A1-F6EECF244321}">
                <p14:modId xmlns:p14="http://schemas.microsoft.com/office/powerpoint/2010/main" val="3926306957"/>
              </p:ext>
            </p:extLst>
          </p:nvPr>
        </p:nvGraphicFramePr>
        <p:xfrm>
          <a:off x="3970354" y="4546162"/>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F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00B0F0"/>
                    </a:solidFill>
                  </a:tcPr>
                </a:tc>
                <a:extLst>
                  <a:ext uri="{0D108BD9-81ED-4DB2-BD59-A6C34878D82A}">
                    <a16:rowId xmlns:a16="http://schemas.microsoft.com/office/drawing/2014/main" val="3871059999"/>
                  </a:ext>
                </a:extLst>
              </a:tr>
            </a:tbl>
          </a:graphicData>
        </a:graphic>
      </p:graphicFrame>
      <p:graphicFrame>
        <p:nvGraphicFramePr>
          <p:cNvPr id="15" name="表格 14">
            <a:extLst>
              <a:ext uri="{FF2B5EF4-FFF2-40B4-BE49-F238E27FC236}">
                <a16:creationId xmlns:a16="http://schemas.microsoft.com/office/drawing/2014/main" id="{4FEEC312-234B-2AFC-4563-A3B35B2C09BE}"/>
              </a:ext>
            </a:extLst>
          </p:cNvPr>
          <p:cNvGraphicFramePr>
            <a:graphicFrameLocks noGrp="1"/>
          </p:cNvGraphicFramePr>
          <p:nvPr>
            <p:extLst>
              <p:ext uri="{D42A27DB-BD31-4B8C-83A1-F6EECF244321}">
                <p14:modId xmlns:p14="http://schemas.microsoft.com/office/powerpoint/2010/main" val="2500895705"/>
              </p:ext>
            </p:extLst>
          </p:nvPr>
        </p:nvGraphicFramePr>
        <p:xfrm>
          <a:off x="3999357" y="5095180"/>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sz="90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7030A0"/>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7030A0"/>
                    </a:solidFill>
                  </a:tcPr>
                </a:tc>
                <a:extLst>
                  <a:ext uri="{0D108BD9-81ED-4DB2-BD59-A6C34878D82A}">
                    <a16:rowId xmlns:a16="http://schemas.microsoft.com/office/drawing/2014/main" val="3871059999"/>
                  </a:ext>
                </a:extLst>
              </a:tr>
            </a:tbl>
          </a:graphicData>
        </a:graphic>
      </p:graphicFrame>
      <p:graphicFrame>
        <p:nvGraphicFramePr>
          <p:cNvPr id="16" name="表格 15">
            <a:extLst>
              <a:ext uri="{FF2B5EF4-FFF2-40B4-BE49-F238E27FC236}">
                <a16:creationId xmlns:a16="http://schemas.microsoft.com/office/drawing/2014/main" id="{95A568D5-70E9-EEC7-8749-FDC9D8603865}"/>
              </a:ext>
            </a:extLst>
          </p:cNvPr>
          <p:cNvGraphicFramePr>
            <a:graphicFrameLocks noGrp="1"/>
          </p:cNvGraphicFramePr>
          <p:nvPr>
            <p:extLst>
              <p:ext uri="{D42A27DB-BD31-4B8C-83A1-F6EECF244321}">
                <p14:modId xmlns:p14="http://schemas.microsoft.com/office/powerpoint/2010/main" val="2304412220"/>
              </p:ext>
            </p:extLst>
          </p:nvPr>
        </p:nvGraphicFramePr>
        <p:xfrm>
          <a:off x="4004509" y="5644198"/>
          <a:ext cx="364960" cy="364320"/>
        </p:xfrm>
        <a:graphic>
          <a:graphicData uri="http://schemas.openxmlformats.org/drawingml/2006/table">
            <a:tbl>
              <a:tblPr firstRow="1" bandRow="1">
                <a:tableStyleId>{2D5ABB26-0587-4C30-8999-92F81FD0307C}</a:tableStyleId>
              </a:tblPr>
              <a:tblGrid>
                <a:gridCol w="182480">
                  <a:extLst>
                    <a:ext uri="{9D8B030D-6E8A-4147-A177-3AD203B41FA5}">
                      <a16:colId xmlns:a16="http://schemas.microsoft.com/office/drawing/2014/main" val="2955262719"/>
                    </a:ext>
                  </a:extLst>
                </a:gridCol>
                <a:gridCol w="182480">
                  <a:extLst>
                    <a:ext uri="{9D8B030D-6E8A-4147-A177-3AD203B41FA5}">
                      <a16:colId xmlns:a16="http://schemas.microsoft.com/office/drawing/2014/main" val="2364354305"/>
                    </a:ext>
                  </a:extLst>
                </a:gridCol>
              </a:tblGrid>
              <a:tr h="180000">
                <a:tc>
                  <a:txBody>
                    <a:bodyPr/>
                    <a:lstStyle/>
                    <a:p>
                      <a:endParaRPr lang="zh-CN" altLang="en-US" sz="90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75593648"/>
                  </a:ext>
                </a:extLst>
              </a:tr>
              <a:tr h="180000">
                <a:tc>
                  <a:txBody>
                    <a:bodyPr/>
                    <a:lstStyle/>
                    <a:p>
                      <a:endParaRPr lang="zh-CN" altLang="en-US" sz="900" dirty="0"/>
                    </a:p>
                  </a:txBody>
                  <a:tcPr marL="45000" marR="45000" marT="22500" marB="22500">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tc>
                  <a:txBody>
                    <a:bodyPr/>
                    <a:lstStyle/>
                    <a:p>
                      <a:endParaRPr lang="zh-CN" altLang="en-US" sz="900" dirty="0"/>
                    </a:p>
                  </a:txBody>
                  <a:tcPr marL="45000" marR="45000" marT="22500" marB="22500">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71059999"/>
                  </a:ext>
                </a:extLst>
              </a:tr>
            </a:tbl>
          </a:graphicData>
        </a:graphic>
      </p:graphicFrame>
      <p:sp>
        <p:nvSpPr>
          <p:cNvPr id="17" name="文本框 16">
            <a:extLst>
              <a:ext uri="{FF2B5EF4-FFF2-40B4-BE49-F238E27FC236}">
                <a16:creationId xmlns:a16="http://schemas.microsoft.com/office/drawing/2014/main" id="{E1A199B3-178F-6F46-1C81-37DF8570C8F7}"/>
              </a:ext>
            </a:extLst>
          </p:cNvPr>
          <p:cNvSpPr txBox="1"/>
          <p:nvPr/>
        </p:nvSpPr>
        <p:spPr>
          <a:xfrm>
            <a:off x="4862475" y="4650113"/>
            <a:ext cx="6100800" cy="646331"/>
          </a:xfrm>
          <a:prstGeom prst="rect">
            <a:avLst/>
          </a:prstGeom>
          <a:noFill/>
        </p:spPr>
        <p:txBody>
          <a:bodyPr wrap="square">
            <a:spAutoFit/>
          </a:bodyPr>
          <a:lstStyle/>
          <a:p>
            <a:r>
              <a:rPr lang="zh-CN" altLang="en-US" dirty="0"/>
              <a:t>这些小方块也组成一个大的方阵，基本思想相同，利用</a:t>
            </a:r>
            <a:r>
              <a:rPr lang="en-US" altLang="zh-CN" dirty="0"/>
              <a:t>mask</a:t>
            </a:r>
            <a:r>
              <a:rPr lang="zh-CN" altLang="en-US" dirty="0"/>
              <a:t>掩码进行计算</a:t>
            </a:r>
          </a:p>
        </p:txBody>
      </p:sp>
    </p:spTree>
    <p:extLst>
      <p:ext uri="{BB962C8B-B14F-4D97-AF65-F5344CB8AC3E}">
        <p14:creationId xmlns:p14="http://schemas.microsoft.com/office/powerpoint/2010/main" val="2303284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83384"/>
            <a:ext cx="2500131" cy="369332"/>
          </a:xfrm>
          <a:prstGeom prst="rect">
            <a:avLst/>
          </a:prstGeom>
          <a:noFill/>
        </p:spPr>
        <p:txBody>
          <a:bodyPr wrap="square">
            <a:spAutoFit/>
          </a:bodyPr>
          <a:lstStyle/>
          <a:p>
            <a:r>
              <a:rPr lang="en-US" altLang="zh-CN" sz="1800" dirty="0" err="1"/>
              <a:t>Swin-Ttansformer</a:t>
            </a:r>
            <a:r>
              <a:rPr lang="zh-CN" altLang="en-US" sz="1800" dirty="0"/>
              <a:t>模型</a:t>
            </a:r>
          </a:p>
        </p:txBody>
      </p:sp>
      <p:sp>
        <p:nvSpPr>
          <p:cNvPr id="9" name="文本框 8">
            <a:extLst>
              <a:ext uri="{FF2B5EF4-FFF2-40B4-BE49-F238E27FC236}">
                <a16:creationId xmlns:a16="http://schemas.microsoft.com/office/drawing/2014/main" id="{A513ECDC-B1CE-0F62-D548-8ED998644FD0}"/>
              </a:ext>
            </a:extLst>
          </p:cNvPr>
          <p:cNvSpPr txBox="1"/>
          <p:nvPr/>
        </p:nvSpPr>
        <p:spPr>
          <a:xfrm>
            <a:off x="65289" y="767478"/>
            <a:ext cx="3268461" cy="369332"/>
          </a:xfrm>
          <a:prstGeom prst="rect">
            <a:avLst/>
          </a:prstGeom>
          <a:noFill/>
        </p:spPr>
        <p:txBody>
          <a:bodyPr wrap="square">
            <a:spAutoFit/>
          </a:bodyPr>
          <a:lstStyle/>
          <a:p>
            <a:r>
              <a:rPr lang="en-US" altLang="zh-CN" dirty="0">
                <a:latin typeface="+mn-ea"/>
              </a:rPr>
              <a:t>Relative Position Bias</a:t>
            </a:r>
            <a:r>
              <a:rPr lang="zh-CN" altLang="en-US" dirty="0">
                <a:latin typeface="+mn-ea"/>
              </a:rPr>
              <a:t>详解</a:t>
            </a:r>
          </a:p>
        </p:txBody>
      </p:sp>
      <p:pic>
        <p:nvPicPr>
          <p:cNvPr id="11" name="图片 10">
            <a:extLst>
              <a:ext uri="{FF2B5EF4-FFF2-40B4-BE49-F238E27FC236}">
                <a16:creationId xmlns:a16="http://schemas.microsoft.com/office/drawing/2014/main" id="{26303751-633C-CEF3-78BE-BAEE65A2AA71}"/>
              </a:ext>
            </a:extLst>
          </p:cNvPr>
          <p:cNvPicPr>
            <a:picLocks noChangeAspect="1"/>
          </p:cNvPicPr>
          <p:nvPr/>
        </p:nvPicPr>
        <p:blipFill>
          <a:blip r:embed="rId2"/>
          <a:stretch>
            <a:fillRect/>
          </a:stretch>
        </p:blipFill>
        <p:spPr>
          <a:xfrm>
            <a:off x="2699966" y="1136810"/>
            <a:ext cx="5325218" cy="905001"/>
          </a:xfrm>
          <a:prstGeom prst="rect">
            <a:avLst/>
          </a:prstGeom>
        </p:spPr>
      </p:pic>
      <p:sp>
        <p:nvSpPr>
          <p:cNvPr id="18" name="文本框 17">
            <a:extLst>
              <a:ext uri="{FF2B5EF4-FFF2-40B4-BE49-F238E27FC236}">
                <a16:creationId xmlns:a16="http://schemas.microsoft.com/office/drawing/2014/main" id="{B1C03E44-F126-A697-B43A-527EFE176102}"/>
              </a:ext>
            </a:extLst>
          </p:cNvPr>
          <p:cNvSpPr txBox="1"/>
          <p:nvPr/>
        </p:nvSpPr>
        <p:spPr>
          <a:xfrm>
            <a:off x="537790" y="2087977"/>
            <a:ext cx="9911135" cy="646331"/>
          </a:xfrm>
          <a:prstGeom prst="rect">
            <a:avLst/>
          </a:prstGeom>
          <a:noFill/>
        </p:spPr>
        <p:txBody>
          <a:bodyPr wrap="square">
            <a:spAutoFit/>
          </a:bodyPr>
          <a:lstStyle/>
          <a:p>
            <a:r>
              <a:rPr lang="zh-CN" altLang="en-US" dirty="0">
                <a:solidFill>
                  <a:srgbClr val="FF0000"/>
                </a:solidFill>
              </a:rPr>
              <a:t>B</a:t>
            </a:r>
            <a:r>
              <a:rPr lang="zh-CN" altLang="en-US" dirty="0"/>
              <a:t>的作用是给attention map 的每个元素加了一个值。其本质就是希望attention map进一步有所偏重。因为attention map中某个值越低，经过softmax之后，该值会更低。对最终特征的贡献就低。</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5DC3A2E-0651-D480-849B-E28C28A46312}"/>
                  </a:ext>
                </a:extLst>
              </p:cNvPr>
              <p:cNvSpPr txBox="1"/>
              <p:nvPr/>
            </p:nvSpPr>
            <p:spPr>
              <a:xfrm>
                <a:off x="537790" y="3429000"/>
                <a:ext cx="7036594" cy="1477328"/>
              </a:xfrm>
              <a:prstGeom prst="rect">
                <a:avLst/>
              </a:prstGeom>
              <a:noFill/>
            </p:spPr>
            <p:txBody>
              <a:bodyPr wrap="square">
                <a:spAutoFit/>
              </a:bodyPr>
              <a:lstStyle/>
              <a:p>
                <a:r>
                  <a:rPr lang="zh-CN" altLang="en-US" dirty="0"/>
                  <a:t>位置编码的基本过程如下：</a:t>
                </a:r>
                <a:endParaRPr lang="en-US" altLang="zh-CN" dirty="0"/>
              </a:p>
              <a:p>
                <a:pPr marL="285750" indent="-285750">
                  <a:buFont typeface="Arial" panose="020B0604020202020204" pitchFamily="34" charset="0"/>
                  <a:buChar char="•"/>
                </a:pPr>
                <a:r>
                  <a:rPr lang="zh-CN" altLang="en-US" dirty="0"/>
                  <a:t>初始化一个</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oMath>
                </a14:m>
                <a:r>
                  <a:rPr lang="zh-CN" altLang="en-US" dirty="0"/>
                  <a:t>的tensor作为表，同时也是可学习参数。</a:t>
                </a:r>
                <a:endParaRPr lang="en-US" altLang="zh-CN" dirty="0"/>
              </a:p>
              <a:p>
                <a:pPr marL="285750" indent="-285750">
                  <a:buFont typeface="Arial" panose="020B0604020202020204" pitchFamily="34" charset="0"/>
                  <a:buChar char="•"/>
                </a:pPr>
                <a:r>
                  <a:rPr lang="zh-CN" altLang="en-US" dirty="0"/>
                  <a:t>构建table index，用于根据位置查表。</a:t>
                </a:r>
                <a:endParaRPr lang="en-US" altLang="zh-CN" dirty="0"/>
              </a:p>
              <a:p>
                <a:pPr marL="285750" indent="-285750">
                  <a:buFont typeface="Arial" panose="020B0604020202020204" pitchFamily="34" charset="0"/>
                  <a:buChar char="•"/>
                </a:pPr>
                <a:r>
                  <a:rPr lang="zh-CN" altLang="en-US" dirty="0"/>
                  <a:t>前向传播中使用位置查表。</a:t>
                </a:r>
                <a:endParaRPr lang="en-US" altLang="zh-CN" dirty="0"/>
              </a:p>
              <a:p>
                <a:pPr marL="285750" indent="-285750">
                  <a:buFont typeface="Arial" panose="020B0604020202020204" pitchFamily="34" charset="0"/>
                  <a:buChar char="•"/>
                </a:pPr>
                <a:r>
                  <a:rPr lang="zh-CN" altLang="en-US" dirty="0"/>
                  <a:t>反向传播更新表。</a:t>
                </a:r>
              </a:p>
            </p:txBody>
          </p:sp>
        </mc:Choice>
        <mc:Fallback xmlns="">
          <p:sp>
            <p:nvSpPr>
              <p:cNvPr id="20" name="文本框 19">
                <a:extLst>
                  <a:ext uri="{FF2B5EF4-FFF2-40B4-BE49-F238E27FC236}">
                    <a16:creationId xmlns:a16="http://schemas.microsoft.com/office/drawing/2014/main" id="{75DC3A2E-0651-D480-849B-E28C28A46312}"/>
                  </a:ext>
                </a:extLst>
              </p:cNvPr>
              <p:cNvSpPr txBox="1">
                <a:spLocks noRot="1" noChangeAspect="1" noMove="1" noResize="1" noEditPoints="1" noAdjustHandles="1" noChangeArrowheads="1" noChangeShapeType="1" noTextEdit="1"/>
              </p:cNvSpPr>
              <p:nvPr/>
            </p:nvSpPr>
            <p:spPr>
              <a:xfrm>
                <a:off x="537790" y="3429000"/>
                <a:ext cx="7036594" cy="1477328"/>
              </a:xfrm>
              <a:prstGeom prst="rect">
                <a:avLst/>
              </a:prstGeom>
              <a:blipFill>
                <a:blip r:embed="rId3"/>
                <a:stretch>
                  <a:fillRect l="-693" t="-3719" b="-41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0757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9B93F8EF-F957-7141-62F5-167B309E3AAF}"/>
              </a:ext>
            </a:extLst>
          </p:cNvPr>
          <p:cNvSpPr/>
          <p:nvPr/>
        </p:nvSpPr>
        <p:spPr>
          <a:xfrm>
            <a:off x="3625794" y="3862745"/>
            <a:ext cx="369332" cy="369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9D34C41A-2FDC-8B0B-F87E-D2E1E8F32BDD}"/>
              </a:ext>
            </a:extLst>
          </p:cNvPr>
          <p:cNvSpPr/>
          <p:nvPr/>
        </p:nvSpPr>
        <p:spPr>
          <a:xfrm>
            <a:off x="3253526" y="3502225"/>
            <a:ext cx="369332" cy="3693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D8CA7D0-93D7-2F76-9441-0151F688F996}"/>
              </a:ext>
            </a:extLst>
          </p:cNvPr>
          <p:cNvSpPr/>
          <p:nvPr/>
        </p:nvSpPr>
        <p:spPr>
          <a:xfrm>
            <a:off x="2885453" y="3109977"/>
            <a:ext cx="369332" cy="369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095BB047-D673-0338-59C6-FEF7AC7506FD}"/>
              </a:ext>
            </a:extLst>
          </p:cNvPr>
          <p:cNvSpPr/>
          <p:nvPr/>
        </p:nvSpPr>
        <p:spPr>
          <a:xfrm>
            <a:off x="2508990" y="2742391"/>
            <a:ext cx="369332" cy="3693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FD1E1627-C745-5F1D-04F4-7612AB19284D}"/>
              </a:ext>
            </a:extLst>
          </p:cNvPr>
          <p:cNvSpPr/>
          <p:nvPr/>
        </p:nvSpPr>
        <p:spPr>
          <a:xfrm>
            <a:off x="8949472" y="1730256"/>
            <a:ext cx="369332" cy="369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表格 11">
            <a:extLst>
              <a:ext uri="{FF2B5EF4-FFF2-40B4-BE49-F238E27FC236}">
                <a16:creationId xmlns:a16="http://schemas.microsoft.com/office/drawing/2014/main" id="{3FC4722F-2EE3-C976-CF92-78C735D1C475}"/>
              </a:ext>
            </a:extLst>
          </p:cNvPr>
          <p:cNvGraphicFramePr>
            <a:graphicFrameLocks noGrp="1"/>
          </p:cNvGraphicFramePr>
          <p:nvPr>
            <p:extLst>
              <p:ext uri="{D42A27DB-BD31-4B8C-83A1-F6EECF244321}">
                <p14:modId xmlns:p14="http://schemas.microsoft.com/office/powerpoint/2010/main" val="341460764"/>
              </p:ext>
            </p:extLst>
          </p:nvPr>
        </p:nvGraphicFramePr>
        <p:xfrm>
          <a:off x="8577204" y="1361848"/>
          <a:ext cx="741600" cy="741680"/>
        </p:xfrm>
        <a:graphic>
          <a:graphicData uri="http://schemas.openxmlformats.org/drawingml/2006/table">
            <a:tbl>
              <a:tblPr firstRow="1" bandRow="1">
                <a:tableStyleId>{5C22544A-7EE6-4342-B048-85BDC9FD1C3A}</a:tableStyleId>
              </a:tblPr>
              <a:tblGrid>
                <a:gridCol w="370800">
                  <a:extLst>
                    <a:ext uri="{9D8B030D-6E8A-4147-A177-3AD203B41FA5}">
                      <a16:colId xmlns:a16="http://schemas.microsoft.com/office/drawing/2014/main" val="1025149822"/>
                    </a:ext>
                  </a:extLst>
                </a:gridCol>
                <a:gridCol w="370800">
                  <a:extLst>
                    <a:ext uri="{9D8B030D-6E8A-4147-A177-3AD203B41FA5}">
                      <a16:colId xmlns:a16="http://schemas.microsoft.com/office/drawing/2014/main" val="2966383083"/>
                    </a:ext>
                  </a:extLst>
                </a:gridCol>
              </a:tblGrid>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800" b="1" kern="1200" dirty="0">
                          <a:solidFill>
                            <a:schemeClr val="lt1"/>
                          </a:solidFill>
                          <a:latin typeface="+mn-lt"/>
                          <a:ea typeface="+mn-ea"/>
                          <a:cs typeface="+mn-cs"/>
                        </a:rPr>
                        <a:t>0</a:t>
                      </a:r>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2121843"/>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500554"/>
                  </a:ext>
                </a:extLst>
              </a:tr>
            </a:tbl>
          </a:graphicData>
        </a:graphic>
      </p:graphicFrame>
      <p:sp>
        <p:nvSpPr>
          <p:cNvPr id="50" name="矩形 49">
            <a:extLst>
              <a:ext uri="{FF2B5EF4-FFF2-40B4-BE49-F238E27FC236}">
                <a16:creationId xmlns:a16="http://schemas.microsoft.com/office/drawing/2014/main" id="{6A7C1B28-5430-8949-EB4E-B59490E217E4}"/>
              </a:ext>
            </a:extLst>
          </p:cNvPr>
          <p:cNvSpPr/>
          <p:nvPr/>
        </p:nvSpPr>
        <p:spPr>
          <a:xfrm>
            <a:off x="6448188" y="1747153"/>
            <a:ext cx="369332" cy="3693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6" name="表格 11">
            <a:extLst>
              <a:ext uri="{FF2B5EF4-FFF2-40B4-BE49-F238E27FC236}">
                <a16:creationId xmlns:a16="http://schemas.microsoft.com/office/drawing/2014/main" id="{46082F84-F810-4B6B-DBA6-910B585D745B}"/>
              </a:ext>
            </a:extLst>
          </p:cNvPr>
          <p:cNvGraphicFramePr>
            <a:graphicFrameLocks noGrp="1"/>
          </p:cNvGraphicFramePr>
          <p:nvPr>
            <p:extLst>
              <p:ext uri="{D42A27DB-BD31-4B8C-83A1-F6EECF244321}">
                <p14:modId xmlns:p14="http://schemas.microsoft.com/office/powerpoint/2010/main" val="472924348"/>
              </p:ext>
            </p:extLst>
          </p:nvPr>
        </p:nvGraphicFramePr>
        <p:xfrm>
          <a:off x="6431857" y="1390194"/>
          <a:ext cx="741600" cy="741680"/>
        </p:xfrm>
        <a:graphic>
          <a:graphicData uri="http://schemas.openxmlformats.org/drawingml/2006/table">
            <a:tbl>
              <a:tblPr firstRow="1" bandRow="1">
                <a:tableStyleId>{5C22544A-7EE6-4342-B048-85BDC9FD1C3A}</a:tableStyleId>
              </a:tblPr>
              <a:tblGrid>
                <a:gridCol w="370800">
                  <a:extLst>
                    <a:ext uri="{9D8B030D-6E8A-4147-A177-3AD203B41FA5}">
                      <a16:colId xmlns:a16="http://schemas.microsoft.com/office/drawing/2014/main" val="1025149822"/>
                    </a:ext>
                  </a:extLst>
                </a:gridCol>
                <a:gridCol w="370800">
                  <a:extLst>
                    <a:ext uri="{9D8B030D-6E8A-4147-A177-3AD203B41FA5}">
                      <a16:colId xmlns:a16="http://schemas.microsoft.com/office/drawing/2014/main" val="2966383083"/>
                    </a:ext>
                  </a:extLst>
                </a:gridCol>
              </a:tblGrid>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800" b="1" kern="1200" dirty="0">
                          <a:solidFill>
                            <a:schemeClr val="lt1"/>
                          </a:solidFill>
                          <a:latin typeface="+mn-lt"/>
                          <a:ea typeface="+mn-ea"/>
                          <a:cs typeface="+mn-cs"/>
                        </a:rPr>
                        <a:t>0</a:t>
                      </a:r>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2121843"/>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500554"/>
                  </a:ext>
                </a:extLst>
              </a:tr>
            </a:tbl>
          </a:graphicData>
        </a:graphic>
      </p:graphicFrame>
      <p:sp>
        <p:nvSpPr>
          <p:cNvPr id="49" name="矩形 48">
            <a:extLst>
              <a:ext uri="{FF2B5EF4-FFF2-40B4-BE49-F238E27FC236}">
                <a16:creationId xmlns:a16="http://schemas.microsoft.com/office/drawing/2014/main" id="{BEDCFEFA-4B64-D40F-3171-9DEB5CCDB2B0}"/>
              </a:ext>
            </a:extLst>
          </p:cNvPr>
          <p:cNvSpPr/>
          <p:nvPr/>
        </p:nvSpPr>
        <p:spPr>
          <a:xfrm>
            <a:off x="4879417" y="1407818"/>
            <a:ext cx="369332" cy="369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9" name="表格 11">
            <a:extLst>
              <a:ext uri="{FF2B5EF4-FFF2-40B4-BE49-F238E27FC236}">
                <a16:creationId xmlns:a16="http://schemas.microsoft.com/office/drawing/2014/main" id="{4DB1FF6A-22FE-F600-C3F4-0C10ED9E65E5}"/>
              </a:ext>
            </a:extLst>
          </p:cNvPr>
          <p:cNvGraphicFramePr>
            <a:graphicFrameLocks noGrp="1"/>
          </p:cNvGraphicFramePr>
          <p:nvPr>
            <p:extLst>
              <p:ext uri="{D42A27DB-BD31-4B8C-83A1-F6EECF244321}">
                <p14:modId xmlns:p14="http://schemas.microsoft.com/office/powerpoint/2010/main" val="1473053386"/>
              </p:ext>
            </p:extLst>
          </p:nvPr>
        </p:nvGraphicFramePr>
        <p:xfrm>
          <a:off x="4497705" y="1407091"/>
          <a:ext cx="741600" cy="741680"/>
        </p:xfrm>
        <a:graphic>
          <a:graphicData uri="http://schemas.openxmlformats.org/drawingml/2006/table">
            <a:tbl>
              <a:tblPr firstRow="1" bandRow="1">
                <a:tableStyleId>{5C22544A-7EE6-4342-B048-85BDC9FD1C3A}</a:tableStyleId>
              </a:tblPr>
              <a:tblGrid>
                <a:gridCol w="370800">
                  <a:extLst>
                    <a:ext uri="{9D8B030D-6E8A-4147-A177-3AD203B41FA5}">
                      <a16:colId xmlns:a16="http://schemas.microsoft.com/office/drawing/2014/main" val="1025149822"/>
                    </a:ext>
                  </a:extLst>
                </a:gridCol>
                <a:gridCol w="370800">
                  <a:extLst>
                    <a:ext uri="{9D8B030D-6E8A-4147-A177-3AD203B41FA5}">
                      <a16:colId xmlns:a16="http://schemas.microsoft.com/office/drawing/2014/main" val="2966383083"/>
                    </a:ext>
                  </a:extLst>
                </a:gridCol>
              </a:tblGrid>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800" b="1" kern="1200" dirty="0">
                          <a:solidFill>
                            <a:schemeClr val="lt1"/>
                          </a:solidFill>
                          <a:latin typeface="+mn-lt"/>
                          <a:ea typeface="+mn-ea"/>
                          <a:cs typeface="+mn-cs"/>
                        </a:rPr>
                        <a:t>0</a:t>
                      </a:r>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2121843"/>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500554"/>
                  </a:ext>
                </a:extLst>
              </a:tr>
            </a:tbl>
          </a:graphicData>
        </a:graphic>
      </p:graphicFrame>
      <p:sp>
        <p:nvSpPr>
          <p:cNvPr id="26" name="矩形 25">
            <a:extLst>
              <a:ext uri="{FF2B5EF4-FFF2-40B4-BE49-F238E27FC236}">
                <a16:creationId xmlns:a16="http://schemas.microsoft.com/office/drawing/2014/main" id="{F6769C24-FEF8-8926-77F9-473291D6E5D6}"/>
              </a:ext>
            </a:extLst>
          </p:cNvPr>
          <p:cNvSpPr/>
          <p:nvPr/>
        </p:nvSpPr>
        <p:spPr>
          <a:xfrm>
            <a:off x="2518172" y="1407508"/>
            <a:ext cx="369332" cy="3693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83384"/>
            <a:ext cx="2500131" cy="369332"/>
          </a:xfrm>
          <a:prstGeom prst="rect">
            <a:avLst/>
          </a:prstGeom>
          <a:noFill/>
        </p:spPr>
        <p:txBody>
          <a:bodyPr wrap="square">
            <a:spAutoFit/>
          </a:bodyPr>
          <a:lstStyle/>
          <a:p>
            <a:r>
              <a:rPr lang="en-US" altLang="zh-CN" sz="1800" dirty="0" err="1"/>
              <a:t>Swin-Ttansformer</a:t>
            </a:r>
            <a:r>
              <a:rPr lang="zh-CN" altLang="en-US" sz="1800" dirty="0"/>
              <a:t>模型</a:t>
            </a:r>
          </a:p>
        </p:txBody>
      </p:sp>
      <p:sp>
        <p:nvSpPr>
          <p:cNvPr id="9" name="文本框 8">
            <a:extLst>
              <a:ext uri="{FF2B5EF4-FFF2-40B4-BE49-F238E27FC236}">
                <a16:creationId xmlns:a16="http://schemas.microsoft.com/office/drawing/2014/main" id="{A513ECDC-B1CE-0F62-D548-8ED998644FD0}"/>
              </a:ext>
            </a:extLst>
          </p:cNvPr>
          <p:cNvSpPr txBox="1"/>
          <p:nvPr/>
        </p:nvSpPr>
        <p:spPr>
          <a:xfrm>
            <a:off x="65289" y="767478"/>
            <a:ext cx="3268461" cy="369332"/>
          </a:xfrm>
          <a:prstGeom prst="rect">
            <a:avLst/>
          </a:prstGeom>
          <a:noFill/>
        </p:spPr>
        <p:txBody>
          <a:bodyPr wrap="square">
            <a:spAutoFit/>
          </a:bodyPr>
          <a:lstStyle/>
          <a:p>
            <a:r>
              <a:rPr lang="en-US" altLang="zh-CN" dirty="0">
                <a:latin typeface="+mn-ea"/>
              </a:rPr>
              <a:t>Relative Position Bias</a:t>
            </a:r>
            <a:r>
              <a:rPr lang="zh-CN" altLang="en-US" dirty="0">
                <a:latin typeface="+mn-ea"/>
              </a:rPr>
              <a:t>详解</a:t>
            </a:r>
          </a:p>
        </p:txBody>
      </p:sp>
      <p:sp>
        <p:nvSpPr>
          <p:cNvPr id="3" name="矩形 2">
            <a:extLst>
              <a:ext uri="{FF2B5EF4-FFF2-40B4-BE49-F238E27FC236}">
                <a16:creationId xmlns:a16="http://schemas.microsoft.com/office/drawing/2014/main" id="{22DB9FE6-7E62-0FD4-F354-FDA118218DE1}"/>
              </a:ext>
            </a:extLst>
          </p:cNvPr>
          <p:cNvSpPr/>
          <p:nvPr/>
        </p:nvSpPr>
        <p:spPr>
          <a:xfrm>
            <a:off x="379095" y="1457325"/>
            <a:ext cx="369332" cy="3693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7CDAAB0-3D87-69A9-3B2F-B20156F610FA}"/>
              </a:ext>
            </a:extLst>
          </p:cNvPr>
          <p:cNvSpPr/>
          <p:nvPr/>
        </p:nvSpPr>
        <p:spPr>
          <a:xfrm>
            <a:off x="748427" y="1457325"/>
            <a:ext cx="369332" cy="369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7A7C5EE-429D-E6B8-6D5D-C72F692698C9}"/>
              </a:ext>
            </a:extLst>
          </p:cNvPr>
          <p:cNvSpPr/>
          <p:nvPr/>
        </p:nvSpPr>
        <p:spPr>
          <a:xfrm>
            <a:off x="379095" y="1826657"/>
            <a:ext cx="369332" cy="3693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D0841D7-C6DB-86CE-BAA1-ABABD78EA3CE}"/>
              </a:ext>
            </a:extLst>
          </p:cNvPr>
          <p:cNvSpPr/>
          <p:nvPr/>
        </p:nvSpPr>
        <p:spPr>
          <a:xfrm>
            <a:off x="748427" y="1826657"/>
            <a:ext cx="369332" cy="369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11">
            <a:extLst>
              <a:ext uri="{FF2B5EF4-FFF2-40B4-BE49-F238E27FC236}">
                <a16:creationId xmlns:a16="http://schemas.microsoft.com/office/drawing/2014/main" id="{D96443A9-BF27-5909-784D-B28527AA0CA8}"/>
              </a:ext>
            </a:extLst>
          </p:cNvPr>
          <p:cNvGraphicFramePr>
            <a:graphicFrameLocks noGrp="1"/>
          </p:cNvGraphicFramePr>
          <p:nvPr>
            <p:extLst>
              <p:ext uri="{D42A27DB-BD31-4B8C-83A1-F6EECF244321}">
                <p14:modId xmlns:p14="http://schemas.microsoft.com/office/powerpoint/2010/main" val="1613285447"/>
              </p:ext>
            </p:extLst>
          </p:nvPr>
        </p:nvGraphicFramePr>
        <p:xfrm>
          <a:off x="379095" y="2687320"/>
          <a:ext cx="741600" cy="741680"/>
        </p:xfrm>
        <a:graphic>
          <a:graphicData uri="http://schemas.openxmlformats.org/drawingml/2006/table">
            <a:tbl>
              <a:tblPr firstRow="1" bandRow="1">
                <a:tableStyleId>{5C22544A-7EE6-4342-B048-85BDC9FD1C3A}</a:tableStyleId>
              </a:tblPr>
              <a:tblGrid>
                <a:gridCol w="370800">
                  <a:extLst>
                    <a:ext uri="{9D8B030D-6E8A-4147-A177-3AD203B41FA5}">
                      <a16:colId xmlns:a16="http://schemas.microsoft.com/office/drawing/2014/main" val="1025149822"/>
                    </a:ext>
                  </a:extLst>
                </a:gridCol>
                <a:gridCol w="370800">
                  <a:extLst>
                    <a:ext uri="{9D8B030D-6E8A-4147-A177-3AD203B41FA5}">
                      <a16:colId xmlns:a16="http://schemas.microsoft.com/office/drawing/2014/main" val="2966383083"/>
                    </a:ext>
                  </a:extLst>
                </a:gridCol>
              </a:tblGrid>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800" b="1" kern="1200" dirty="0">
                          <a:solidFill>
                            <a:schemeClr val="lt1"/>
                          </a:solidFill>
                          <a:latin typeface="+mn-lt"/>
                          <a:ea typeface="+mn-ea"/>
                          <a:cs typeface="+mn-cs"/>
                        </a:rPr>
                        <a:t>0</a:t>
                      </a:r>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2121843"/>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500554"/>
                  </a:ext>
                </a:extLst>
              </a:tr>
            </a:tbl>
          </a:graphicData>
        </a:graphic>
      </p:graphicFrame>
      <p:sp>
        <p:nvSpPr>
          <p:cNvPr id="13" name="文本框 12">
            <a:extLst>
              <a:ext uri="{FF2B5EF4-FFF2-40B4-BE49-F238E27FC236}">
                <a16:creationId xmlns:a16="http://schemas.microsoft.com/office/drawing/2014/main" id="{049FE16D-1442-B20D-D385-869E2A56A8AC}"/>
              </a:ext>
            </a:extLst>
          </p:cNvPr>
          <p:cNvSpPr txBox="1"/>
          <p:nvPr/>
        </p:nvSpPr>
        <p:spPr>
          <a:xfrm>
            <a:off x="379095" y="2795042"/>
            <a:ext cx="422910" cy="261610"/>
          </a:xfrm>
          <a:prstGeom prst="rect">
            <a:avLst/>
          </a:prstGeom>
          <a:noFill/>
        </p:spPr>
        <p:txBody>
          <a:bodyPr wrap="square">
            <a:spAutoFit/>
          </a:bodyPr>
          <a:lstStyle/>
          <a:p>
            <a:r>
              <a:rPr lang="en-US" altLang="zh-CN" sz="1100" dirty="0">
                <a:latin typeface="+mn-ea"/>
              </a:rPr>
              <a:t>0,0</a:t>
            </a:r>
            <a:endParaRPr lang="zh-CN" altLang="en-US" sz="1100" dirty="0"/>
          </a:p>
        </p:txBody>
      </p:sp>
      <p:sp>
        <p:nvSpPr>
          <p:cNvPr id="14" name="文本框 13">
            <a:extLst>
              <a:ext uri="{FF2B5EF4-FFF2-40B4-BE49-F238E27FC236}">
                <a16:creationId xmlns:a16="http://schemas.microsoft.com/office/drawing/2014/main" id="{5646836F-C984-19F6-7D20-73027EDD1ACF}"/>
              </a:ext>
            </a:extLst>
          </p:cNvPr>
          <p:cNvSpPr txBox="1"/>
          <p:nvPr/>
        </p:nvSpPr>
        <p:spPr>
          <a:xfrm>
            <a:off x="721638" y="2795042"/>
            <a:ext cx="422910" cy="261610"/>
          </a:xfrm>
          <a:prstGeom prst="rect">
            <a:avLst/>
          </a:prstGeom>
          <a:noFill/>
        </p:spPr>
        <p:txBody>
          <a:bodyPr wrap="square">
            <a:spAutoFit/>
          </a:bodyPr>
          <a:lstStyle/>
          <a:p>
            <a:r>
              <a:rPr lang="en-US" altLang="zh-CN" sz="1100" dirty="0">
                <a:latin typeface="+mn-ea"/>
              </a:rPr>
              <a:t>0,1</a:t>
            </a:r>
            <a:endParaRPr lang="zh-CN" altLang="en-US" sz="1100" dirty="0"/>
          </a:p>
        </p:txBody>
      </p:sp>
      <p:sp>
        <p:nvSpPr>
          <p:cNvPr id="15" name="文本框 14">
            <a:extLst>
              <a:ext uri="{FF2B5EF4-FFF2-40B4-BE49-F238E27FC236}">
                <a16:creationId xmlns:a16="http://schemas.microsoft.com/office/drawing/2014/main" id="{DAA8D992-BCE0-223A-2B00-A6039A1645EE}"/>
              </a:ext>
            </a:extLst>
          </p:cNvPr>
          <p:cNvSpPr txBox="1"/>
          <p:nvPr/>
        </p:nvSpPr>
        <p:spPr>
          <a:xfrm>
            <a:off x="379095" y="3112021"/>
            <a:ext cx="422910" cy="261610"/>
          </a:xfrm>
          <a:prstGeom prst="rect">
            <a:avLst/>
          </a:prstGeom>
          <a:noFill/>
        </p:spPr>
        <p:txBody>
          <a:bodyPr wrap="square">
            <a:spAutoFit/>
          </a:bodyPr>
          <a:lstStyle/>
          <a:p>
            <a:r>
              <a:rPr lang="en-US" altLang="zh-CN" sz="1100" dirty="0">
                <a:latin typeface="+mn-ea"/>
              </a:rPr>
              <a:t>1,0</a:t>
            </a:r>
            <a:endParaRPr lang="zh-CN" altLang="en-US" sz="1100" dirty="0"/>
          </a:p>
        </p:txBody>
      </p:sp>
      <p:sp>
        <p:nvSpPr>
          <p:cNvPr id="16" name="文本框 15">
            <a:extLst>
              <a:ext uri="{FF2B5EF4-FFF2-40B4-BE49-F238E27FC236}">
                <a16:creationId xmlns:a16="http://schemas.microsoft.com/office/drawing/2014/main" id="{6B9EB512-1062-E908-D683-5EEE1D732E4E}"/>
              </a:ext>
            </a:extLst>
          </p:cNvPr>
          <p:cNvSpPr txBox="1"/>
          <p:nvPr/>
        </p:nvSpPr>
        <p:spPr>
          <a:xfrm>
            <a:off x="694849" y="3112021"/>
            <a:ext cx="422910" cy="261610"/>
          </a:xfrm>
          <a:prstGeom prst="rect">
            <a:avLst/>
          </a:prstGeom>
          <a:noFill/>
        </p:spPr>
        <p:txBody>
          <a:bodyPr wrap="square">
            <a:spAutoFit/>
          </a:bodyPr>
          <a:lstStyle/>
          <a:p>
            <a:r>
              <a:rPr lang="en-US" altLang="zh-CN" sz="1100" dirty="0">
                <a:latin typeface="+mn-ea"/>
              </a:rPr>
              <a:t>1,1</a:t>
            </a:r>
            <a:endParaRPr lang="zh-CN" altLang="en-US" sz="1100" dirty="0"/>
          </a:p>
        </p:txBody>
      </p:sp>
      <p:sp>
        <p:nvSpPr>
          <p:cNvPr id="19" name="文本框 18">
            <a:extLst>
              <a:ext uri="{FF2B5EF4-FFF2-40B4-BE49-F238E27FC236}">
                <a16:creationId xmlns:a16="http://schemas.microsoft.com/office/drawing/2014/main" id="{37593CA9-9728-E4B9-4681-4D3DC6EF8E6C}"/>
              </a:ext>
            </a:extLst>
          </p:cNvPr>
          <p:cNvSpPr txBox="1"/>
          <p:nvPr/>
        </p:nvSpPr>
        <p:spPr>
          <a:xfrm>
            <a:off x="324109" y="3493572"/>
            <a:ext cx="1375410" cy="276999"/>
          </a:xfrm>
          <a:prstGeom prst="rect">
            <a:avLst/>
          </a:prstGeom>
          <a:noFill/>
        </p:spPr>
        <p:txBody>
          <a:bodyPr wrap="square">
            <a:spAutoFit/>
          </a:bodyPr>
          <a:lstStyle/>
          <a:p>
            <a:r>
              <a:rPr lang="zh-CN" altLang="en-US" sz="1200" dirty="0">
                <a:latin typeface="+mn-ea"/>
              </a:rPr>
              <a:t>相对位置</a:t>
            </a:r>
            <a:endParaRPr lang="zh-CN" altLang="en-US" sz="1200" dirty="0"/>
          </a:p>
        </p:txBody>
      </p:sp>
      <p:graphicFrame>
        <p:nvGraphicFramePr>
          <p:cNvPr id="21" name="表格 11">
            <a:extLst>
              <a:ext uri="{FF2B5EF4-FFF2-40B4-BE49-F238E27FC236}">
                <a16:creationId xmlns:a16="http://schemas.microsoft.com/office/drawing/2014/main" id="{1C8DBED7-EC8B-5238-BDE4-574E0759E254}"/>
              </a:ext>
            </a:extLst>
          </p:cNvPr>
          <p:cNvGraphicFramePr>
            <a:graphicFrameLocks noGrp="1"/>
          </p:cNvGraphicFramePr>
          <p:nvPr>
            <p:extLst>
              <p:ext uri="{D42A27DB-BD31-4B8C-83A1-F6EECF244321}">
                <p14:modId xmlns:p14="http://schemas.microsoft.com/office/powerpoint/2010/main" val="3193974156"/>
              </p:ext>
            </p:extLst>
          </p:nvPr>
        </p:nvGraphicFramePr>
        <p:xfrm>
          <a:off x="2516505" y="1407091"/>
          <a:ext cx="741600" cy="741680"/>
        </p:xfrm>
        <a:graphic>
          <a:graphicData uri="http://schemas.openxmlformats.org/drawingml/2006/table">
            <a:tbl>
              <a:tblPr firstRow="1" bandRow="1">
                <a:tableStyleId>{5C22544A-7EE6-4342-B048-85BDC9FD1C3A}</a:tableStyleId>
              </a:tblPr>
              <a:tblGrid>
                <a:gridCol w="370800">
                  <a:extLst>
                    <a:ext uri="{9D8B030D-6E8A-4147-A177-3AD203B41FA5}">
                      <a16:colId xmlns:a16="http://schemas.microsoft.com/office/drawing/2014/main" val="1025149822"/>
                    </a:ext>
                  </a:extLst>
                </a:gridCol>
                <a:gridCol w="370800">
                  <a:extLst>
                    <a:ext uri="{9D8B030D-6E8A-4147-A177-3AD203B41FA5}">
                      <a16:colId xmlns:a16="http://schemas.microsoft.com/office/drawing/2014/main" val="2966383083"/>
                    </a:ext>
                  </a:extLst>
                </a:gridCol>
              </a:tblGrid>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800" b="1" kern="1200" dirty="0">
                          <a:solidFill>
                            <a:schemeClr val="lt1"/>
                          </a:solidFill>
                          <a:latin typeface="+mn-lt"/>
                          <a:ea typeface="+mn-ea"/>
                          <a:cs typeface="+mn-cs"/>
                        </a:rPr>
                        <a:t>0</a:t>
                      </a:r>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2121843"/>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500554"/>
                  </a:ext>
                </a:extLst>
              </a:tr>
            </a:tbl>
          </a:graphicData>
        </a:graphic>
      </p:graphicFrame>
      <p:sp>
        <p:nvSpPr>
          <p:cNvPr id="22" name="文本框 21">
            <a:extLst>
              <a:ext uri="{FF2B5EF4-FFF2-40B4-BE49-F238E27FC236}">
                <a16:creationId xmlns:a16="http://schemas.microsoft.com/office/drawing/2014/main" id="{F0E0A7C6-26DA-93B3-12B2-675922E1136A}"/>
              </a:ext>
            </a:extLst>
          </p:cNvPr>
          <p:cNvSpPr txBox="1"/>
          <p:nvPr/>
        </p:nvSpPr>
        <p:spPr>
          <a:xfrm>
            <a:off x="2516505" y="1514813"/>
            <a:ext cx="422910" cy="261610"/>
          </a:xfrm>
          <a:prstGeom prst="rect">
            <a:avLst/>
          </a:prstGeom>
          <a:noFill/>
        </p:spPr>
        <p:txBody>
          <a:bodyPr wrap="square">
            <a:spAutoFit/>
          </a:bodyPr>
          <a:lstStyle/>
          <a:p>
            <a:r>
              <a:rPr lang="en-US" altLang="zh-CN" sz="1100" dirty="0">
                <a:latin typeface="+mn-ea"/>
              </a:rPr>
              <a:t>0,0</a:t>
            </a:r>
            <a:endParaRPr lang="zh-CN" altLang="en-US" sz="1100" dirty="0"/>
          </a:p>
        </p:txBody>
      </p:sp>
      <p:sp>
        <p:nvSpPr>
          <p:cNvPr id="23" name="文本框 22">
            <a:extLst>
              <a:ext uri="{FF2B5EF4-FFF2-40B4-BE49-F238E27FC236}">
                <a16:creationId xmlns:a16="http://schemas.microsoft.com/office/drawing/2014/main" id="{361A6084-AA3E-2FDE-6836-7A8E270A4831}"/>
              </a:ext>
            </a:extLst>
          </p:cNvPr>
          <p:cNvSpPr txBox="1"/>
          <p:nvPr/>
        </p:nvSpPr>
        <p:spPr>
          <a:xfrm>
            <a:off x="2859048" y="1514813"/>
            <a:ext cx="474702" cy="261610"/>
          </a:xfrm>
          <a:prstGeom prst="rect">
            <a:avLst/>
          </a:prstGeom>
          <a:noFill/>
        </p:spPr>
        <p:txBody>
          <a:bodyPr wrap="square">
            <a:spAutoFit/>
          </a:bodyPr>
          <a:lstStyle/>
          <a:p>
            <a:r>
              <a:rPr lang="en-US" altLang="zh-CN" sz="1100" dirty="0">
                <a:latin typeface="+mn-ea"/>
              </a:rPr>
              <a:t>0,-1</a:t>
            </a:r>
            <a:endParaRPr lang="zh-CN" altLang="en-US" sz="1100" dirty="0"/>
          </a:p>
        </p:txBody>
      </p:sp>
      <p:sp>
        <p:nvSpPr>
          <p:cNvPr id="24" name="文本框 23">
            <a:extLst>
              <a:ext uri="{FF2B5EF4-FFF2-40B4-BE49-F238E27FC236}">
                <a16:creationId xmlns:a16="http://schemas.microsoft.com/office/drawing/2014/main" id="{E305D00A-F674-AB23-1F88-2FCB1CB7527C}"/>
              </a:ext>
            </a:extLst>
          </p:cNvPr>
          <p:cNvSpPr txBox="1"/>
          <p:nvPr/>
        </p:nvSpPr>
        <p:spPr>
          <a:xfrm>
            <a:off x="2487194" y="1831792"/>
            <a:ext cx="474702" cy="261610"/>
          </a:xfrm>
          <a:prstGeom prst="rect">
            <a:avLst/>
          </a:prstGeom>
          <a:noFill/>
        </p:spPr>
        <p:txBody>
          <a:bodyPr wrap="square">
            <a:spAutoFit/>
          </a:bodyPr>
          <a:lstStyle/>
          <a:p>
            <a:r>
              <a:rPr lang="en-US" altLang="zh-CN" sz="1100" dirty="0">
                <a:latin typeface="+mn-ea"/>
              </a:rPr>
              <a:t>-1,0</a:t>
            </a:r>
            <a:endParaRPr lang="zh-CN" altLang="en-US" sz="1100" dirty="0"/>
          </a:p>
        </p:txBody>
      </p:sp>
      <p:sp>
        <p:nvSpPr>
          <p:cNvPr id="25" name="文本框 24">
            <a:extLst>
              <a:ext uri="{FF2B5EF4-FFF2-40B4-BE49-F238E27FC236}">
                <a16:creationId xmlns:a16="http://schemas.microsoft.com/office/drawing/2014/main" id="{4541A639-5062-0FC3-DAA6-A701FD8266B2}"/>
              </a:ext>
            </a:extLst>
          </p:cNvPr>
          <p:cNvSpPr txBox="1"/>
          <p:nvPr/>
        </p:nvSpPr>
        <p:spPr>
          <a:xfrm>
            <a:off x="2813328" y="1831792"/>
            <a:ext cx="657701" cy="261610"/>
          </a:xfrm>
          <a:prstGeom prst="rect">
            <a:avLst/>
          </a:prstGeom>
          <a:noFill/>
        </p:spPr>
        <p:txBody>
          <a:bodyPr wrap="square">
            <a:spAutoFit/>
          </a:bodyPr>
          <a:lstStyle/>
          <a:p>
            <a:r>
              <a:rPr lang="en-US" altLang="zh-CN" sz="1100" dirty="0">
                <a:latin typeface="+mn-ea"/>
              </a:rPr>
              <a:t>-1,-1</a:t>
            </a:r>
            <a:endParaRPr lang="zh-CN" altLang="en-US" sz="1100" dirty="0"/>
          </a:p>
        </p:txBody>
      </p:sp>
      <p:sp>
        <p:nvSpPr>
          <p:cNvPr id="27" name="文本框 26">
            <a:extLst>
              <a:ext uri="{FF2B5EF4-FFF2-40B4-BE49-F238E27FC236}">
                <a16:creationId xmlns:a16="http://schemas.microsoft.com/office/drawing/2014/main" id="{ABC87700-41A7-7226-B3D0-03CB50B27B18}"/>
              </a:ext>
            </a:extLst>
          </p:cNvPr>
          <p:cNvSpPr txBox="1"/>
          <p:nvPr/>
        </p:nvSpPr>
        <p:spPr>
          <a:xfrm>
            <a:off x="3258105" y="1531710"/>
            <a:ext cx="1102537" cy="430887"/>
          </a:xfrm>
          <a:prstGeom prst="rect">
            <a:avLst/>
          </a:prstGeom>
          <a:noFill/>
        </p:spPr>
        <p:txBody>
          <a:bodyPr wrap="square">
            <a:spAutoFit/>
          </a:bodyPr>
          <a:lstStyle/>
          <a:p>
            <a:r>
              <a:rPr lang="zh-CN" altLang="en-US" sz="1100" dirty="0"/>
              <a:t>蓝色</a:t>
            </a:r>
            <a:r>
              <a:rPr lang="en-US" altLang="zh-CN" sz="1100" dirty="0"/>
              <a:t>Q</a:t>
            </a:r>
            <a:r>
              <a:rPr lang="zh-CN" altLang="en-US" sz="1100" dirty="0"/>
              <a:t>对于所有</a:t>
            </a:r>
            <a:r>
              <a:rPr lang="en-US" altLang="zh-CN" sz="1100" dirty="0"/>
              <a:t>K</a:t>
            </a:r>
            <a:r>
              <a:rPr lang="zh-CN" altLang="en-US" sz="1100" dirty="0"/>
              <a:t>的相对位置</a:t>
            </a:r>
          </a:p>
        </p:txBody>
      </p:sp>
      <p:sp>
        <p:nvSpPr>
          <p:cNvPr id="30" name="文本框 29">
            <a:extLst>
              <a:ext uri="{FF2B5EF4-FFF2-40B4-BE49-F238E27FC236}">
                <a16:creationId xmlns:a16="http://schemas.microsoft.com/office/drawing/2014/main" id="{DC38E733-FAB4-3BC7-3B05-DB74D99F0988}"/>
              </a:ext>
            </a:extLst>
          </p:cNvPr>
          <p:cNvSpPr txBox="1"/>
          <p:nvPr/>
        </p:nvSpPr>
        <p:spPr>
          <a:xfrm>
            <a:off x="4497705" y="1514813"/>
            <a:ext cx="422910" cy="261610"/>
          </a:xfrm>
          <a:prstGeom prst="rect">
            <a:avLst/>
          </a:prstGeom>
          <a:noFill/>
        </p:spPr>
        <p:txBody>
          <a:bodyPr wrap="square">
            <a:spAutoFit/>
          </a:bodyPr>
          <a:lstStyle/>
          <a:p>
            <a:r>
              <a:rPr lang="en-US" altLang="zh-CN" sz="1100" dirty="0">
                <a:latin typeface="+mn-ea"/>
              </a:rPr>
              <a:t>0,1</a:t>
            </a:r>
            <a:endParaRPr lang="zh-CN" altLang="en-US" sz="1100" dirty="0"/>
          </a:p>
        </p:txBody>
      </p:sp>
      <p:sp>
        <p:nvSpPr>
          <p:cNvPr id="31" name="文本框 30">
            <a:extLst>
              <a:ext uri="{FF2B5EF4-FFF2-40B4-BE49-F238E27FC236}">
                <a16:creationId xmlns:a16="http://schemas.microsoft.com/office/drawing/2014/main" id="{1E51DB6F-971A-74E0-81C1-A46C040CBAE4}"/>
              </a:ext>
            </a:extLst>
          </p:cNvPr>
          <p:cNvSpPr txBox="1"/>
          <p:nvPr/>
        </p:nvSpPr>
        <p:spPr>
          <a:xfrm>
            <a:off x="4840248" y="1514813"/>
            <a:ext cx="474702" cy="261610"/>
          </a:xfrm>
          <a:prstGeom prst="rect">
            <a:avLst/>
          </a:prstGeom>
          <a:noFill/>
        </p:spPr>
        <p:txBody>
          <a:bodyPr wrap="square">
            <a:spAutoFit/>
          </a:bodyPr>
          <a:lstStyle/>
          <a:p>
            <a:r>
              <a:rPr lang="en-US" altLang="zh-CN" sz="1100" dirty="0">
                <a:latin typeface="+mn-ea"/>
              </a:rPr>
              <a:t>0,0</a:t>
            </a:r>
            <a:endParaRPr lang="zh-CN" altLang="en-US" sz="1100" dirty="0"/>
          </a:p>
        </p:txBody>
      </p:sp>
      <p:sp>
        <p:nvSpPr>
          <p:cNvPr id="32" name="文本框 31">
            <a:extLst>
              <a:ext uri="{FF2B5EF4-FFF2-40B4-BE49-F238E27FC236}">
                <a16:creationId xmlns:a16="http://schemas.microsoft.com/office/drawing/2014/main" id="{D553B16B-F7D8-DEA6-E59D-D116C16F59AE}"/>
              </a:ext>
            </a:extLst>
          </p:cNvPr>
          <p:cNvSpPr txBox="1"/>
          <p:nvPr/>
        </p:nvSpPr>
        <p:spPr>
          <a:xfrm>
            <a:off x="4468394" y="1831792"/>
            <a:ext cx="474702" cy="261610"/>
          </a:xfrm>
          <a:prstGeom prst="rect">
            <a:avLst/>
          </a:prstGeom>
          <a:noFill/>
        </p:spPr>
        <p:txBody>
          <a:bodyPr wrap="square">
            <a:spAutoFit/>
          </a:bodyPr>
          <a:lstStyle/>
          <a:p>
            <a:r>
              <a:rPr lang="en-US" altLang="zh-CN" sz="1100" dirty="0">
                <a:latin typeface="+mn-ea"/>
              </a:rPr>
              <a:t>-1,1</a:t>
            </a:r>
            <a:endParaRPr lang="zh-CN" altLang="en-US" sz="1100" dirty="0"/>
          </a:p>
        </p:txBody>
      </p:sp>
      <p:sp>
        <p:nvSpPr>
          <p:cNvPr id="33" name="文本框 32">
            <a:extLst>
              <a:ext uri="{FF2B5EF4-FFF2-40B4-BE49-F238E27FC236}">
                <a16:creationId xmlns:a16="http://schemas.microsoft.com/office/drawing/2014/main" id="{DC161309-11A2-6C95-4F3C-9F73BE81D321}"/>
              </a:ext>
            </a:extLst>
          </p:cNvPr>
          <p:cNvSpPr txBox="1"/>
          <p:nvPr/>
        </p:nvSpPr>
        <p:spPr>
          <a:xfrm>
            <a:off x="4815957" y="1831792"/>
            <a:ext cx="657701" cy="261610"/>
          </a:xfrm>
          <a:prstGeom prst="rect">
            <a:avLst/>
          </a:prstGeom>
          <a:noFill/>
        </p:spPr>
        <p:txBody>
          <a:bodyPr wrap="square">
            <a:spAutoFit/>
          </a:bodyPr>
          <a:lstStyle/>
          <a:p>
            <a:r>
              <a:rPr lang="en-US" altLang="zh-CN" sz="1100" dirty="0">
                <a:latin typeface="+mn-ea"/>
              </a:rPr>
              <a:t>-1,0</a:t>
            </a:r>
            <a:endParaRPr lang="zh-CN" altLang="en-US" sz="1100" dirty="0"/>
          </a:p>
        </p:txBody>
      </p:sp>
      <p:sp>
        <p:nvSpPr>
          <p:cNvPr id="34" name="文本框 33">
            <a:extLst>
              <a:ext uri="{FF2B5EF4-FFF2-40B4-BE49-F238E27FC236}">
                <a16:creationId xmlns:a16="http://schemas.microsoft.com/office/drawing/2014/main" id="{62BE5AEF-5420-78E0-9C2C-F12C214B7750}"/>
              </a:ext>
            </a:extLst>
          </p:cNvPr>
          <p:cNvSpPr txBox="1"/>
          <p:nvPr/>
        </p:nvSpPr>
        <p:spPr>
          <a:xfrm>
            <a:off x="5239305" y="1531710"/>
            <a:ext cx="1102537" cy="430887"/>
          </a:xfrm>
          <a:prstGeom prst="rect">
            <a:avLst/>
          </a:prstGeom>
          <a:noFill/>
        </p:spPr>
        <p:txBody>
          <a:bodyPr wrap="square">
            <a:spAutoFit/>
          </a:bodyPr>
          <a:lstStyle/>
          <a:p>
            <a:r>
              <a:rPr lang="zh-CN" altLang="en-US" sz="1100" dirty="0"/>
              <a:t>黄色</a:t>
            </a:r>
            <a:r>
              <a:rPr lang="en-US" altLang="zh-CN" sz="1100" dirty="0"/>
              <a:t>Q</a:t>
            </a:r>
            <a:r>
              <a:rPr lang="zh-CN" altLang="en-US" sz="1100" dirty="0"/>
              <a:t>对于所有</a:t>
            </a:r>
            <a:r>
              <a:rPr lang="en-US" altLang="zh-CN" sz="1100" dirty="0"/>
              <a:t>K</a:t>
            </a:r>
            <a:r>
              <a:rPr lang="zh-CN" altLang="en-US" sz="1100" dirty="0"/>
              <a:t>的相对位置</a:t>
            </a:r>
          </a:p>
        </p:txBody>
      </p:sp>
      <p:sp>
        <p:nvSpPr>
          <p:cNvPr id="37" name="文本框 36">
            <a:extLst>
              <a:ext uri="{FF2B5EF4-FFF2-40B4-BE49-F238E27FC236}">
                <a16:creationId xmlns:a16="http://schemas.microsoft.com/office/drawing/2014/main" id="{3C97B3E0-954F-1BAA-1A66-BACDA73F4BDE}"/>
              </a:ext>
            </a:extLst>
          </p:cNvPr>
          <p:cNvSpPr txBox="1"/>
          <p:nvPr/>
        </p:nvSpPr>
        <p:spPr>
          <a:xfrm>
            <a:off x="6431857" y="1497916"/>
            <a:ext cx="422910" cy="261610"/>
          </a:xfrm>
          <a:prstGeom prst="rect">
            <a:avLst/>
          </a:prstGeom>
          <a:noFill/>
        </p:spPr>
        <p:txBody>
          <a:bodyPr wrap="square">
            <a:spAutoFit/>
          </a:bodyPr>
          <a:lstStyle/>
          <a:p>
            <a:r>
              <a:rPr lang="en-US" altLang="zh-CN" sz="1100" dirty="0">
                <a:latin typeface="+mn-ea"/>
              </a:rPr>
              <a:t>1,0</a:t>
            </a:r>
            <a:endParaRPr lang="zh-CN" altLang="en-US" sz="1100" dirty="0"/>
          </a:p>
        </p:txBody>
      </p:sp>
      <p:sp>
        <p:nvSpPr>
          <p:cNvPr id="38" name="文本框 37">
            <a:extLst>
              <a:ext uri="{FF2B5EF4-FFF2-40B4-BE49-F238E27FC236}">
                <a16:creationId xmlns:a16="http://schemas.microsoft.com/office/drawing/2014/main" id="{EDBC4DA4-E99E-C237-3394-C5ABE4FD1C43}"/>
              </a:ext>
            </a:extLst>
          </p:cNvPr>
          <p:cNvSpPr txBox="1"/>
          <p:nvPr/>
        </p:nvSpPr>
        <p:spPr>
          <a:xfrm>
            <a:off x="6774400" y="1497916"/>
            <a:ext cx="474702" cy="261610"/>
          </a:xfrm>
          <a:prstGeom prst="rect">
            <a:avLst/>
          </a:prstGeom>
          <a:noFill/>
        </p:spPr>
        <p:txBody>
          <a:bodyPr wrap="square">
            <a:spAutoFit/>
          </a:bodyPr>
          <a:lstStyle/>
          <a:p>
            <a:r>
              <a:rPr lang="en-US" altLang="zh-CN" sz="1100" dirty="0">
                <a:latin typeface="+mn-ea"/>
              </a:rPr>
              <a:t>1,-1</a:t>
            </a:r>
            <a:endParaRPr lang="zh-CN" altLang="en-US" sz="1100" dirty="0"/>
          </a:p>
        </p:txBody>
      </p:sp>
      <p:sp>
        <p:nvSpPr>
          <p:cNvPr id="39" name="文本框 38">
            <a:extLst>
              <a:ext uri="{FF2B5EF4-FFF2-40B4-BE49-F238E27FC236}">
                <a16:creationId xmlns:a16="http://schemas.microsoft.com/office/drawing/2014/main" id="{8F5E9245-F8EB-B1F2-D328-C09B82649E85}"/>
              </a:ext>
            </a:extLst>
          </p:cNvPr>
          <p:cNvSpPr txBox="1"/>
          <p:nvPr/>
        </p:nvSpPr>
        <p:spPr>
          <a:xfrm>
            <a:off x="6402546" y="1814895"/>
            <a:ext cx="474702" cy="261610"/>
          </a:xfrm>
          <a:prstGeom prst="rect">
            <a:avLst/>
          </a:prstGeom>
          <a:noFill/>
        </p:spPr>
        <p:txBody>
          <a:bodyPr wrap="square">
            <a:spAutoFit/>
          </a:bodyPr>
          <a:lstStyle/>
          <a:p>
            <a:r>
              <a:rPr lang="en-US" altLang="zh-CN" sz="1100" dirty="0">
                <a:latin typeface="+mn-ea"/>
              </a:rPr>
              <a:t>0,0</a:t>
            </a:r>
            <a:endParaRPr lang="zh-CN" altLang="en-US" sz="1100" dirty="0"/>
          </a:p>
        </p:txBody>
      </p:sp>
      <p:sp>
        <p:nvSpPr>
          <p:cNvPr id="40" name="文本框 39">
            <a:extLst>
              <a:ext uri="{FF2B5EF4-FFF2-40B4-BE49-F238E27FC236}">
                <a16:creationId xmlns:a16="http://schemas.microsoft.com/office/drawing/2014/main" id="{B5642FC7-4BD8-AFFD-2CCB-9684711CA2C6}"/>
              </a:ext>
            </a:extLst>
          </p:cNvPr>
          <p:cNvSpPr txBox="1"/>
          <p:nvPr/>
        </p:nvSpPr>
        <p:spPr>
          <a:xfrm>
            <a:off x="6752491" y="1814895"/>
            <a:ext cx="657701" cy="261610"/>
          </a:xfrm>
          <a:prstGeom prst="rect">
            <a:avLst/>
          </a:prstGeom>
          <a:noFill/>
        </p:spPr>
        <p:txBody>
          <a:bodyPr wrap="square">
            <a:spAutoFit/>
          </a:bodyPr>
          <a:lstStyle/>
          <a:p>
            <a:r>
              <a:rPr lang="en-US" altLang="zh-CN" sz="1100" dirty="0">
                <a:latin typeface="+mn-ea"/>
              </a:rPr>
              <a:t>0,-1</a:t>
            </a:r>
            <a:endParaRPr lang="zh-CN" altLang="en-US" sz="1100" dirty="0"/>
          </a:p>
        </p:txBody>
      </p:sp>
      <p:sp>
        <p:nvSpPr>
          <p:cNvPr id="41" name="文本框 40">
            <a:extLst>
              <a:ext uri="{FF2B5EF4-FFF2-40B4-BE49-F238E27FC236}">
                <a16:creationId xmlns:a16="http://schemas.microsoft.com/office/drawing/2014/main" id="{1C719508-9C23-F0E3-C64A-2143B2BA87E3}"/>
              </a:ext>
            </a:extLst>
          </p:cNvPr>
          <p:cNvSpPr txBox="1"/>
          <p:nvPr/>
        </p:nvSpPr>
        <p:spPr>
          <a:xfrm>
            <a:off x="7173457" y="1514813"/>
            <a:ext cx="1102537" cy="430887"/>
          </a:xfrm>
          <a:prstGeom prst="rect">
            <a:avLst/>
          </a:prstGeom>
          <a:noFill/>
        </p:spPr>
        <p:txBody>
          <a:bodyPr wrap="square">
            <a:spAutoFit/>
          </a:bodyPr>
          <a:lstStyle/>
          <a:p>
            <a:r>
              <a:rPr lang="zh-CN" altLang="en-US" sz="1100" dirty="0"/>
              <a:t>绿色</a:t>
            </a:r>
            <a:r>
              <a:rPr lang="en-US" altLang="zh-CN" sz="1100" dirty="0"/>
              <a:t>Q</a:t>
            </a:r>
            <a:r>
              <a:rPr lang="zh-CN" altLang="en-US" sz="1100" dirty="0"/>
              <a:t>对于所有</a:t>
            </a:r>
            <a:r>
              <a:rPr lang="en-US" altLang="zh-CN" sz="1100" dirty="0"/>
              <a:t>K</a:t>
            </a:r>
            <a:r>
              <a:rPr lang="zh-CN" altLang="en-US" sz="1100" dirty="0"/>
              <a:t>的相对位置</a:t>
            </a:r>
          </a:p>
        </p:txBody>
      </p:sp>
      <p:sp>
        <p:nvSpPr>
          <p:cNvPr id="44" name="文本框 43">
            <a:extLst>
              <a:ext uri="{FF2B5EF4-FFF2-40B4-BE49-F238E27FC236}">
                <a16:creationId xmlns:a16="http://schemas.microsoft.com/office/drawing/2014/main" id="{BE1994C5-67C8-8D5C-B590-4AAF567FE2F7}"/>
              </a:ext>
            </a:extLst>
          </p:cNvPr>
          <p:cNvSpPr txBox="1"/>
          <p:nvPr/>
        </p:nvSpPr>
        <p:spPr>
          <a:xfrm>
            <a:off x="8577204" y="1469570"/>
            <a:ext cx="422910" cy="261610"/>
          </a:xfrm>
          <a:prstGeom prst="rect">
            <a:avLst/>
          </a:prstGeom>
          <a:noFill/>
        </p:spPr>
        <p:txBody>
          <a:bodyPr wrap="square">
            <a:spAutoFit/>
          </a:bodyPr>
          <a:lstStyle/>
          <a:p>
            <a:r>
              <a:rPr lang="en-US" altLang="zh-CN" sz="1100" dirty="0">
                <a:latin typeface="+mn-ea"/>
              </a:rPr>
              <a:t>1,1</a:t>
            </a:r>
            <a:endParaRPr lang="zh-CN" altLang="en-US" sz="1100" dirty="0"/>
          </a:p>
        </p:txBody>
      </p:sp>
      <p:sp>
        <p:nvSpPr>
          <p:cNvPr id="45" name="文本框 44">
            <a:extLst>
              <a:ext uri="{FF2B5EF4-FFF2-40B4-BE49-F238E27FC236}">
                <a16:creationId xmlns:a16="http://schemas.microsoft.com/office/drawing/2014/main" id="{26193B20-82EF-45FF-3042-99326FDF0DCA}"/>
              </a:ext>
            </a:extLst>
          </p:cNvPr>
          <p:cNvSpPr txBox="1"/>
          <p:nvPr/>
        </p:nvSpPr>
        <p:spPr>
          <a:xfrm>
            <a:off x="8919747" y="1469570"/>
            <a:ext cx="474702" cy="261610"/>
          </a:xfrm>
          <a:prstGeom prst="rect">
            <a:avLst/>
          </a:prstGeom>
          <a:noFill/>
        </p:spPr>
        <p:txBody>
          <a:bodyPr wrap="square">
            <a:spAutoFit/>
          </a:bodyPr>
          <a:lstStyle/>
          <a:p>
            <a:r>
              <a:rPr lang="en-US" altLang="zh-CN" sz="1100" dirty="0">
                <a:latin typeface="+mn-ea"/>
              </a:rPr>
              <a:t>1,0</a:t>
            </a:r>
            <a:endParaRPr lang="zh-CN" altLang="en-US" sz="1100" dirty="0"/>
          </a:p>
        </p:txBody>
      </p:sp>
      <p:sp>
        <p:nvSpPr>
          <p:cNvPr id="46" name="文本框 45">
            <a:extLst>
              <a:ext uri="{FF2B5EF4-FFF2-40B4-BE49-F238E27FC236}">
                <a16:creationId xmlns:a16="http://schemas.microsoft.com/office/drawing/2014/main" id="{09CDAE45-8860-8F53-36C9-D94B90242C9F}"/>
              </a:ext>
            </a:extLst>
          </p:cNvPr>
          <p:cNvSpPr txBox="1"/>
          <p:nvPr/>
        </p:nvSpPr>
        <p:spPr>
          <a:xfrm>
            <a:off x="8547893" y="1786549"/>
            <a:ext cx="474702" cy="261610"/>
          </a:xfrm>
          <a:prstGeom prst="rect">
            <a:avLst/>
          </a:prstGeom>
          <a:noFill/>
        </p:spPr>
        <p:txBody>
          <a:bodyPr wrap="square">
            <a:spAutoFit/>
          </a:bodyPr>
          <a:lstStyle/>
          <a:p>
            <a:r>
              <a:rPr lang="en-US" altLang="zh-CN" sz="1100" dirty="0">
                <a:latin typeface="+mn-ea"/>
              </a:rPr>
              <a:t>0,1</a:t>
            </a:r>
            <a:endParaRPr lang="zh-CN" altLang="en-US" sz="1100" dirty="0"/>
          </a:p>
        </p:txBody>
      </p:sp>
      <p:sp>
        <p:nvSpPr>
          <p:cNvPr id="47" name="文本框 46">
            <a:extLst>
              <a:ext uri="{FF2B5EF4-FFF2-40B4-BE49-F238E27FC236}">
                <a16:creationId xmlns:a16="http://schemas.microsoft.com/office/drawing/2014/main" id="{962FB38D-9667-5829-B3BB-1CE8172EFE27}"/>
              </a:ext>
            </a:extLst>
          </p:cNvPr>
          <p:cNvSpPr txBox="1"/>
          <p:nvPr/>
        </p:nvSpPr>
        <p:spPr>
          <a:xfrm>
            <a:off x="8874027" y="1786549"/>
            <a:ext cx="657701" cy="261610"/>
          </a:xfrm>
          <a:prstGeom prst="rect">
            <a:avLst/>
          </a:prstGeom>
          <a:noFill/>
        </p:spPr>
        <p:txBody>
          <a:bodyPr wrap="square">
            <a:spAutoFit/>
          </a:bodyPr>
          <a:lstStyle/>
          <a:p>
            <a:r>
              <a:rPr lang="en-US" altLang="zh-CN" sz="1100" dirty="0">
                <a:latin typeface="+mn-ea"/>
              </a:rPr>
              <a:t>0,0</a:t>
            </a:r>
            <a:endParaRPr lang="zh-CN" altLang="en-US" sz="1100" dirty="0"/>
          </a:p>
        </p:txBody>
      </p:sp>
      <p:sp>
        <p:nvSpPr>
          <p:cNvPr id="48" name="文本框 47">
            <a:extLst>
              <a:ext uri="{FF2B5EF4-FFF2-40B4-BE49-F238E27FC236}">
                <a16:creationId xmlns:a16="http://schemas.microsoft.com/office/drawing/2014/main" id="{42B86457-4DBA-7E70-696B-AE3E4292833F}"/>
              </a:ext>
            </a:extLst>
          </p:cNvPr>
          <p:cNvSpPr txBox="1"/>
          <p:nvPr/>
        </p:nvSpPr>
        <p:spPr>
          <a:xfrm>
            <a:off x="9318804" y="1486467"/>
            <a:ext cx="1102537" cy="430887"/>
          </a:xfrm>
          <a:prstGeom prst="rect">
            <a:avLst/>
          </a:prstGeom>
          <a:noFill/>
        </p:spPr>
        <p:txBody>
          <a:bodyPr wrap="square">
            <a:spAutoFit/>
          </a:bodyPr>
          <a:lstStyle/>
          <a:p>
            <a:r>
              <a:rPr lang="zh-CN" altLang="en-US" sz="1100" dirty="0"/>
              <a:t>红色</a:t>
            </a:r>
            <a:r>
              <a:rPr lang="en-US" altLang="zh-CN" sz="1100" dirty="0"/>
              <a:t>Q</a:t>
            </a:r>
            <a:r>
              <a:rPr lang="zh-CN" altLang="en-US" sz="1100" dirty="0"/>
              <a:t>对于所有</a:t>
            </a:r>
            <a:r>
              <a:rPr lang="en-US" altLang="zh-CN" sz="1100" dirty="0"/>
              <a:t>K</a:t>
            </a:r>
            <a:r>
              <a:rPr lang="zh-CN" altLang="en-US" sz="1100" dirty="0"/>
              <a:t>的相对位置</a:t>
            </a:r>
          </a:p>
        </p:txBody>
      </p:sp>
      <p:graphicFrame>
        <p:nvGraphicFramePr>
          <p:cNvPr id="52" name="表格 11">
            <a:extLst>
              <a:ext uri="{FF2B5EF4-FFF2-40B4-BE49-F238E27FC236}">
                <a16:creationId xmlns:a16="http://schemas.microsoft.com/office/drawing/2014/main" id="{628ECCFB-4A22-3032-5C74-9A3727CA8477}"/>
              </a:ext>
            </a:extLst>
          </p:cNvPr>
          <p:cNvGraphicFramePr>
            <a:graphicFrameLocks noGrp="1"/>
          </p:cNvGraphicFramePr>
          <p:nvPr>
            <p:extLst>
              <p:ext uri="{D42A27DB-BD31-4B8C-83A1-F6EECF244321}">
                <p14:modId xmlns:p14="http://schemas.microsoft.com/office/powerpoint/2010/main" val="119386095"/>
              </p:ext>
            </p:extLst>
          </p:nvPr>
        </p:nvGraphicFramePr>
        <p:xfrm>
          <a:off x="2511926" y="2751892"/>
          <a:ext cx="1483200" cy="1483360"/>
        </p:xfrm>
        <a:graphic>
          <a:graphicData uri="http://schemas.openxmlformats.org/drawingml/2006/table">
            <a:tbl>
              <a:tblPr firstRow="1" bandRow="1">
                <a:tableStyleId>{5C22544A-7EE6-4342-B048-85BDC9FD1C3A}</a:tableStyleId>
              </a:tblPr>
              <a:tblGrid>
                <a:gridCol w="370800">
                  <a:extLst>
                    <a:ext uri="{9D8B030D-6E8A-4147-A177-3AD203B41FA5}">
                      <a16:colId xmlns:a16="http://schemas.microsoft.com/office/drawing/2014/main" val="3843853009"/>
                    </a:ext>
                  </a:extLst>
                </a:gridCol>
                <a:gridCol w="370800">
                  <a:extLst>
                    <a:ext uri="{9D8B030D-6E8A-4147-A177-3AD203B41FA5}">
                      <a16:colId xmlns:a16="http://schemas.microsoft.com/office/drawing/2014/main" val="3688993946"/>
                    </a:ext>
                  </a:extLst>
                </a:gridCol>
                <a:gridCol w="370800">
                  <a:extLst>
                    <a:ext uri="{9D8B030D-6E8A-4147-A177-3AD203B41FA5}">
                      <a16:colId xmlns:a16="http://schemas.microsoft.com/office/drawing/2014/main" val="1025149822"/>
                    </a:ext>
                  </a:extLst>
                </a:gridCol>
                <a:gridCol w="370800">
                  <a:extLst>
                    <a:ext uri="{9D8B030D-6E8A-4147-A177-3AD203B41FA5}">
                      <a16:colId xmlns:a16="http://schemas.microsoft.com/office/drawing/2014/main" val="2966383083"/>
                    </a:ext>
                  </a:extLst>
                </a:gridCol>
              </a:tblGrid>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800" b="1" kern="1200" dirty="0">
                          <a:solidFill>
                            <a:schemeClr val="lt1"/>
                          </a:solidFill>
                          <a:latin typeface="+mn-lt"/>
                          <a:ea typeface="+mn-ea"/>
                          <a:cs typeface="+mn-cs"/>
                        </a:rPr>
                        <a:t>0</a:t>
                      </a:r>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2121843"/>
                  </a:ext>
                </a:extLst>
              </a:tr>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9592513"/>
                  </a:ext>
                </a:extLst>
              </a:tr>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6398252"/>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500554"/>
                  </a:ext>
                </a:extLst>
              </a:tr>
            </a:tbl>
          </a:graphicData>
        </a:graphic>
      </p:graphicFrame>
      <p:sp>
        <p:nvSpPr>
          <p:cNvPr id="59" name="文本框 58">
            <a:extLst>
              <a:ext uri="{FF2B5EF4-FFF2-40B4-BE49-F238E27FC236}">
                <a16:creationId xmlns:a16="http://schemas.microsoft.com/office/drawing/2014/main" id="{CB0A709E-DEA8-D113-45AB-C982B45B0460}"/>
              </a:ext>
            </a:extLst>
          </p:cNvPr>
          <p:cNvSpPr txBox="1"/>
          <p:nvPr/>
        </p:nvSpPr>
        <p:spPr>
          <a:xfrm>
            <a:off x="2501859" y="2800130"/>
            <a:ext cx="422910" cy="261610"/>
          </a:xfrm>
          <a:prstGeom prst="rect">
            <a:avLst/>
          </a:prstGeom>
          <a:noFill/>
        </p:spPr>
        <p:txBody>
          <a:bodyPr wrap="square">
            <a:spAutoFit/>
          </a:bodyPr>
          <a:lstStyle/>
          <a:p>
            <a:r>
              <a:rPr lang="en-US" altLang="zh-CN" sz="1100" dirty="0">
                <a:latin typeface="+mn-ea"/>
              </a:rPr>
              <a:t>0,0</a:t>
            </a:r>
            <a:endParaRPr lang="zh-CN" altLang="en-US" sz="1100" dirty="0"/>
          </a:p>
        </p:txBody>
      </p:sp>
      <p:sp>
        <p:nvSpPr>
          <p:cNvPr id="60" name="文本框 59">
            <a:extLst>
              <a:ext uri="{FF2B5EF4-FFF2-40B4-BE49-F238E27FC236}">
                <a16:creationId xmlns:a16="http://schemas.microsoft.com/office/drawing/2014/main" id="{FE9A827C-56A2-452E-BF7D-4A5FB3000CCB}"/>
              </a:ext>
            </a:extLst>
          </p:cNvPr>
          <p:cNvSpPr txBox="1"/>
          <p:nvPr/>
        </p:nvSpPr>
        <p:spPr>
          <a:xfrm>
            <a:off x="2834068" y="2803226"/>
            <a:ext cx="474702" cy="261610"/>
          </a:xfrm>
          <a:prstGeom prst="rect">
            <a:avLst/>
          </a:prstGeom>
          <a:noFill/>
        </p:spPr>
        <p:txBody>
          <a:bodyPr wrap="square">
            <a:spAutoFit/>
          </a:bodyPr>
          <a:lstStyle/>
          <a:p>
            <a:r>
              <a:rPr lang="en-US" altLang="zh-CN" sz="1100" dirty="0">
                <a:latin typeface="+mn-ea"/>
              </a:rPr>
              <a:t>0,-1</a:t>
            </a:r>
            <a:endParaRPr lang="zh-CN" altLang="en-US" sz="1100" dirty="0"/>
          </a:p>
        </p:txBody>
      </p:sp>
      <p:sp>
        <p:nvSpPr>
          <p:cNvPr id="61" name="文本框 60">
            <a:extLst>
              <a:ext uri="{FF2B5EF4-FFF2-40B4-BE49-F238E27FC236}">
                <a16:creationId xmlns:a16="http://schemas.microsoft.com/office/drawing/2014/main" id="{0996C19B-B311-DD6A-6D7A-5544FB253FEC}"/>
              </a:ext>
            </a:extLst>
          </p:cNvPr>
          <p:cNvSpPr txBox="1"/>
          <p:nvPr/>
        </p:nvSpPr>
        <p:spPr>
          <a:xfrm>
            <a:off x="3228023" y="2814684"/>
            <a:ext cx="474702" cy="261610"/>
          </a:xfrm>
          <a:prstGeom prst="rect">
            <a:avLst/>
          </a:prstGeom>
          <a:noFill/>
        </p:spPr>
        <p:txBody>
          <a:bodyPr wrap="square">
            <a:spAutoFit/>
          </a:bodyPr>
          <a:lstStyle/>
          <a:p>
            <a:r>
              <a:rPr lang="en-US" altLang="zh-CN" sz="1100" dirty="0">
                <a:latin typeface="+mn-ea"/>
              </a:rPr>
              <a:t>-1,0</a:t>
            </a:r>
            <a:endParaRPr lang="zh-CN" altLang="en-US" sz="1100" dirty="0"/>
          </a:p>
        </p:txBody>
      </p:sp>
      <p:sp>
        <p:nvSpPr>
          <p:cNvPr id="62" name="文本框 61">
            <a:extLst>
              <a:ext uri="{FF2B5EF4-FFF2-40B4-BE49-F238E27FC236}">
                <a16:creationId xmlns:a16="http://schemas.microsoft.com/office/drawing/2014/main" id="{578A6383-8500-EA0E-4F3D-40154E996631}"/>
              </a:ext>
            </a:extLst>
          </p:cNvPr>
          <p:cNvSpPr txBox="1"/>
          <p:nvPr/>
        </p:nvSpPr>
        <p:spPr>
          <a:xfrm>
            <a:off x="3546309" y="2814684"/>
            <a:ext cx="657701" cy="261610"/>
          </a:xfrm>
          <a:prstGeom prst="rect">
            <a:avLst/>
          </a:prstGeom>
          <a:noFill/>
        </p:spPr>
        <p:txBody>
          <a:bodyPr wrap="square">
            <a:spAutoFit/>
          </a:bodyPr>
          <a:lstStyle/>
          <a:p>
            <a:r>
              <a:rPr lang="en-US" altLang="zh-CN" sz="1100" dirty="0">
                <a:latin typeface="+mn-ea"/>
              </a:rPr>
              <a:t>-1,-1</a:t>
            </a:r>
            <a:endParaRPr lang="zh-CN" altLang="en-US" sz="1100" dirty="0"/>
          </a:p>
        </p:txBody>
      </p:sp>
      <p:sp>
        <p:nvSpPr>
          <p:cNvPr id="65" name="文本框 64">
            <a:extLst>
              <a:ext uri="{FF2B5EF4-FFF2-40B4-BE49-F238E27FC236}">
                <a16:creationId xmlns:a16="http://schemas.microsoft.com/office/drawing/2014/main" id="{5BBA6DD4-BEE8-ACD0-D4A1-E0DF4090AE6D}"/>
              </a:ext>
            </a:extLst>
          </p:cNvPr>
          <p:cNvSpPr txBox="1"/>
          <p:nvPr/>
        </p:nvSpPr>
        <p:spPr>
          <a:xfrm>
            <a:off x="2518751" y="3178101"/>
            <a:ext cx="422910" cy="261610"/>
          </a:xfrm>
          <a:prstGeom prst="rect">
            <a:avLst/>
          </a:prstGeom>
          <a:noFill/>
        </p:spPr>
        <p:txBody>
          <a:bodyPr wrap="square">
            <a:spAutoFit/>
          </a:bodyPr>
          <a:lstStyle/>
          <a:p>
            <a:r>
              <a:rPr lang="en-US" altLang="zh-CN" sz="1100" dirty="0">
                <a:latin typeface="+mn-ea"/>
              </a:rPr>
              <a:t>0,1</a:t>
            </a:r>
            <a:endParaRPr lang="zh-CN" altLang="en-US" sz="1100" dirty="0"/>
          </a:p>
        </p:txBody>
      </p:sp>
      <p:sp>
        <p:nvSpPr>
          <p:cNvPr id="66" name="文本框 65">
            <a:extLst>
              <a:ext uri="{FF2B5EF4-FFF2-40B4-BE49-F238E27FC236}">
                <a16:creationId xmlns:a16="http://schemas.microsoft.com/office/drawing/2014/main" id="{157047E5-3F38-FE97-9D14-035523DE1588}"/>
              </a:ext>
            </a:extLst>
          </p:cNvPr>
          <p:cNvSpPr txBox="1"/>
          <p:nvPr/>
        </p:nvSpPr>
        <p:spPr>
          <a:xfrm>
            <a:off x="2885453" y="3187602"/>
            <a:ext cx="422910" cy="261610"/>
          </a:xfrm>
          <a:prstGeom prst="rect">
            <a:avLst/>
          </a:prstGeom>
          <a:noFill/>
        </p:spPr>
        <p:txBody>
          <a:bodyPr wrap="square">
            <a:spAutoFit/>
          </a:bodyPr>
          <a:lstStyle/>
          <a:p>
            <a:r>
              <a:rPr lang="en-US" altLang="zh-CN" sz="1100" dirty="0">
                <a:latin typeface="+mn-ea"/>
              </a:rPr>
              <a:t>0,0</a:t>
            </a:r>
            <a:endParaRPr lang="zh-CN" altLang="en-US" sz="1100" dirty="0"/>
          </a:p>
        </p:txBody>
      </p:sp>
      <p:sp>
        <p:nvSpPr>
          <p:cNvPr id="67" name="文本框 66">
            <a:extLst>
              <a:ext uri="{FF2B5EF4-FFF2-40B4-BE49-F238E27FC236}">
                <a16:creationId xmlns:a16="http://schemas.microsoft.com/office/drawing/2014/main" id="{355AC8FC-56B8-A6E0-A984-B8B47941652F}"/>
              </a:ext>
            </a:extLst>
          </p:cNvPr>
          <p:cNvSpPr txBox="1"/>
          <p:nvPr/>
        </p:nvSpPr>
        <p:spPr>
          <a:xfrm>
            <a:off x="3228023" y="3548723"/>
            <a:ext cx="422910" cy="261610"/>
          </a:xfrm>
          <a:prstGeom prst="rect">
            <a:avLst/>
          </a:prstGeom>
          <a:noFill/>
        </p:spPr>
        <p:txBody>
          <a:bodyPr wrap="square">
            <a:spAutoFit/>
          </a:bodyPr>
          <a:lstStyle/>
          <a:p>
            <a:r>
              <a:rPr lang="en-US" altLang="zh-CN" sz="1100" dirty="0">
                <a:latin typeface="+mn-ea"/>
              </a:rPr>
              <a:t>0,0</a:t>
            </a:r>
            <a:endParaRPr lang="zh-CN" altLang="en-US" sz="1100" dirty="0"/>
          </a:p>
        </p:txBody>
      </p:sp>
      <p:sp>
        <p:nvSpPr>
          <p:cNvPr id="68" name="文本框 67">
            <a:extLst>
              <a:ext uri="{FF2B5EF4-FFF2-40B4-BE49-F238E27FC236}">
                <a16:creationId xmlns:a16="http://schemas.microsoft.com/office/drawing/2014/main" id="{0B1BBF3C-3602-57C0-A2DE-5262901F1924}"/>
              </a:ext>
            </a:extLst>
          </p:cNvPr>
          <p:cNvSpPr txBox="1"/>
          <p:nvPr/>
        </p:nvSpPr>
        <p:spPr>
          <a:xfrm>
            <a:off x="3612620" y="3916606"/>
            <a:ext cx="422910" cy="261610"/>
          </a:xfrm>
          <a:prstGeom prst="rect">
            <a:avLst/>
          </a:prstGeom>
          <a:noFill/>
        </p:spPr>
        <p:txBody>
          <a:bodyPr wrap="square">
            <a:spAutoFit/>
          </a:bodyPr>
          <a:lstStyle/>
          <a:p>
            <a:r>
              <a:rPr lang="en-US" altLang="zh-CN" sz="1100" dirty="0">
                <a:latin typeface="+mn-ea"/>
              </a:rPr>
              <a:t>0,0</a:t>
            </a:r>
            <a:endParaRPr lang="zh-CN" altLang="en-US" sz="1100" dirty="0"/>
          </a:p>
        </p:txBody>
      </p:sp>
      <p:sp>
        <p:nvSpPr>
          <p:cNvPr id="69" name="文本框 68">
            <a:extLst>
              <a:ext uri="{FF2B5EF4-FFF2-40B4-BE49-F238E27FC236}">
                <a16:creationId xmlns:a16="http://schemas.microsoft.com/office/drawing/2014/main" id="{37A6658C-20A4-8C3C-E726-DD8F64D071BB}"/>
              </a:ext>
            </a:extLst>
          </p:cNvPr>
          <p:cNvSpPr txBox="1"/>
          <p:nvPr/>
        </p:nvSpPr>
        <p:spPr>
          <a:xfrm>
            <a:off x="3249556" y="3159064"/>
            <a:ext cx="474702" cy="261610"/>
          </a:xfrm>
          <a:prstGeom prst="rect">
            <a:avLst/>
          </a:prstGeom>
          <a:noFill/>
        </p:spPr>
        <p:txBody>
          <a:bodyPr wrap="square">
            <a:spAutoFit/>
          </a:bodyPr>
          <a:lstStyle/>
          <a:p>
            <a:r>
              <a:rPr lang="en-US" altLang="zh-CN" sz="1100" dirty="0">
                <a:latin typeface="+mn-ea"/>
              </a:rPr>
              <a:t>-1,1</a:t>
            </a:r>
            <a:endParaRPr lang="zh-CN" altLang="en-US" sz="1100" dirty="0"/>
          </a:p>
        </p:txBody>
      </p:sp>
      <p:sp>
        <p:nvSpPr>
          <p:cNvPr id="70" name="文本框 69">
            <a:extLst>
              <a:ext uri="{FF2B5EF4-FFF2-40B4-BE49-F238E27FC236}">
                <a16:creationId xmlns:a16="http://schemas.microsoft.com/office/drawing/2014/main" id="{C5D64EB1-98CF-ADC3-D769-F687C9E76F8A}"/>
              </a:ext>
            </a:extLst>
          </p:cNvPr>
          <p:cNvSpPr txBox="1"/>
          <p:nvPr/>
        </p:nvSpPr>
        <p:spPr>
          <a:xfrm>
            <a:off x="3572161" y="3168565"/>
            <a:ext cx="657701" cy="261610"/>
          </a:xfrm>
          <a:prstGeom prst="rect">
            <a:avLst/>
          </a:prstGeom>
          <a:noFill/>
        </p:spPr>
        <p:txBody>
          <a:bodyPr wrap="square">
            <a:spAutoFit/>
          </a:bodyPr>
          <a:lstStyle/>
          <a:p>
            <a:r>
              <a:rPr lang="en-US" altLang="zh-CN" sz="1100" dirty="0">
                <a:latin typeface="+mn-ea"/>
              </a:rPr>
              <a:t>-1,0</a:t>
            </a:r>
            <a:endParaRPr lang="zh-CN" altLang="en-US" sz="1100" dirty="0"/>
          </a:p>
        </p:txBody>
      </p:sp>
      <p:sp>
        <p:nvSpPr>
          <p:cNvPr id="71" name="文本框 70">
            <a:extLst>
              <a:ext uri="{FF2B5EF4-FFF2-40B4-BE49-F238E27FC236}">
                <a16:creationId xmlns:a16="http://schemas.microsoft.com/office/drawing/2014/main" id="{B520D5B3-E960-35BF-1C43-3122DF898807}"/>
              </a:ext>
            </a:extLst>
          </p:cNvPr>
          <p:cNvSpPr txBox="1"/>
          <p:nvPr/>
        </p:nvSpPr>
        <p:spPr>
          <a:xfrm>
            <a:off x="2482201" y="3542682"/>
            <a:ext cx="422910" cy="261610"/>
          </a:xfrm>
          <a:prstGeom prst="rect">
            <a:avLst/>
          </a:prstGeom>
          <a:noFill/>
        </p:spPr>
        <p:txBody>
          <a:bodyPr wrap="square">
            <a:spAutoFit/>
          </a:bodyPr>
          <a:lstStyle/>
          <a:p>
            <a:r>
              <a:rPr lang="en-US" altLang="zh-CN" sz="1100" dirty="0">
                <a:latin typeface="+mn-ea"/>
              </a:rPr>
              <a:t>1,0</a:t>
            </a:r>
            <a:endParaRPr lang="zh-CN" altLang="en-US" sz="1100" dirty="0"/>
          </a:p>
        </p:txBody>
      </p:sp>
      <p:sp>
        <p:nvSpPr>
          <p:cNvPr id="72" name="文本框 71">
            <a:extLst>
              <a:ext uri="{FF2B5EF4-FFF2-40B4-BE49-F238E27FC236}">
                <a16:creationId xmlns:a16="http://schemas.microsoft.com/office/drawing/2014/main" id="{4275E244-9FB8-18AD-DFB5-87CE72F03BA6}"/>
              </a:ext>
            </a:extLst>
          </p:cNvPr>
          <p:cNvSpPr txBox="1"/>
          <p:nvPr/>
        </p:nvSpPr>
        <p:spPr>
          <a:xfrm>
            <a:off x="2853894" y="3556086"/>
            <a:ext cx="474702" cy="261610"/>
          </a:xfrm>
          <a:prstGeom prst="rect">
            <a:avLst/>
          </a:prstGeom>
          <a:noFill/>
        </p:spPr>
        <p:txBody>
          <a:bodyPr wrap="square">
            <a:spAutoFit/>
          </a:bodyPr>
          <a:lstStyle/>
          <a:p>
            <a:r>
              <a:rPr lang="en-US" altLang="zh-CN" sz="1100" dirty="0">
                <a:latin typeface="+mn-ea"/>
              </a:rPr>
              <a:t>1,-1</a:t>
            </a:r>
            <a:endParaRPr lang="zh-CN" altLang="en-US" sz="1100" dirty="0"/>
          </a:p>
        </p:txBody>
      </p:sp>
      <p:sp>
        <p:nvSpPr>
          <p:cNvPr id="73" name="文本框 72">
            <a:extLst>
              <a:ext uri="{FF2B5EF4-FFF2-40B4-BE49-F238E27FC236}">
                <a16:creationId xmlns:a16="http://schemas.microsoft.com/office/drawing/2014/main" id="{71B287D2-9A3B-34C3-F6DB-7A23F738591E}"/>
              </a:ext>
            </a:extLst>
          </p:cNvPr>
          <p:cNvSpPr txBox="1"/>
          <p:nvPr/>
        </p:nvSpPr>
        <p:spPr>
          <a:xfrm>
            <a:off x="3622858" y="3574205"/>
            <a:ext cx="657701" cy="261610"/>
          </a:xfrm>
          <a:prstGeom prst="rect">
            <a:avLst/>
          </a:prstGeom>
          <a:noFill/>
        </p:spPr>
        <p:txBody>
          <a:bodyPr wrap="square">
            <a:spAutoFit/>
          </a:bodyPr>
          <a:lstStyle/>
          <a:p>
            <a:r>
              <a:rPr lang="en-US" altLang="zh-CN" sz="1100" dirty="0">
                <a:latin typeface="+mn-ea"/>
              </a:rPr>
              <a:t>0,-1</a:t>
            </a:r>
            <a:endParaRPr lang="zh-CN" altLang="en-US" sz="1100" dirty="0"/>
          </a:p>
        </p:txBody>
      </p:sp>
      <p:sp>
        <p:nvSpPr>
          <p:cNvPr id="74" name="文本框 73">
            <a:extLst>
              <a:ext uri="{FF2B5EF4-FFF2-40B4-BE49-F238E27FC236}">
                <a16:creationId xmlns:a16="http://schemas.microsoft.com/office/drawing/2014/main" id="{2F339BCF-BD3C-76BA-D0F3-9EA0D1175286}"/>
              </a:ext>
            </a:extLst>
          </p:cNvPr>
          <p:cNvSpPr txBox="1"/>
          <p:nvPr/>
        </p:nvSpPr>
        <p:spPr>
          <a:xfrm>
            <a:off x="2498386" y="3915579"/>
            <a:ext cx="422910" cy="261610"/>
          </a:xfrm>
          <a:prstGeom prst="rect">
            <a:avLst/>
          </a:prstGeom>
          <a:noFill/>
        </p:spPr>
        <p:txBody>
          <a:bodyPr wrap="square">
            <a:spAutoFit/>
          </a:bodyPr>
          <a:lstStyle/>
          <a:p>
            <a:r>
              <a:rPr lang="en-US" altLang="zh-CN" sz="1100" dirty="0">
                <a:latin typeface="+mn-ea"/>
              </a:rPr>
              <a:t>1,1</a:t>
            </a:r>
            <a:endParaRPr lang="zh-CN" altLang="en-US" sz="1100" dirty="0"/>
          </a:p>
        </p:txBody>
      </p:sp>
      <p:sp>
        <p:nvSpPr>
          <p:cNvPr id="75" name="文本框 74">
            <a:extLst>
              <a:ext uri="{FF2B5EF4-FFF2-40B4-BE49-F238E27FC236}">
                <a16:creationId xmlns:a16="http://schemas.microsoft.com/office/drawing/2014/main" id="{35D25928-C61A-8920-2A90-04CDCD68459A}"/>
              </a:ext>
            </a:extLst>
          </p:cNvPr>
          <p:cNvSpPr txBox="1"/>
          <p:nvPr/>
        </p:nvSpPr>
        <p:spPr>
          <a:xfrm>
            <a:off x="2860857" y="3920674"/>
            <a:ext cx="474702" cy="261610"/>
          </a:xfrm>
          <a:prstGeom prst="rect">
            <a:avLst/>
          </a:prstGeom>
          <a:noFill/>
        </p:spPr>
        <p:txBody>
          <a:bodyPr wrap="square">
            <a:spAutoFit/>
          </a:bodyPr>
          <a:lstStyle/>
          <a:p>
            <a:r>
              <a:rPr lang="en-US" altLang="zh-CN" sz="1100" dirty="0">
                <a:latin typeface="+mn-ea"/>
              </a:rPr>
              <a:t>1,0</a:t>
            </a:r>
            <a:endParaRPr lang="zh-CN" altLang="en-US" sz="1100" dirty="0"/>
          </a:p>
        </p:txBody>
      </p:sp>
      <p:sp>
        <p:nvSpPr>
          <p:cNvPr id="76" name="文本框 75">
            <a:extLst>
              <a:ext uri="{FF2B5EF4-FFF2-40B4-BE49-F238E27FC236}">
                <a16:creationId xmlns:a16="http://schemas.microsoft.com/office/drawing/2014/main" id="{FB9EB643-8712-36AF-696F-D23CF5ED97D1}"/>
              </a:ext>
            </a:extLst>
          </p:cNvPr>
          <p:cNvSpPr txBox="1"/>
          <p:nvPr/>
        </p:nvSpPr>
        <p:spPr>
          <a:xfrm>
            <a:off x="3249913" y="3920674"/>
            <a:ext cx="474702" cy="261610"/>
          </a:xfrm>
          <a:prstGeom prst="rect">
            <a:avLst/>
          </a:prstGeom>
          <a:noFill/>
        </p:spPr>
        <p:txBody>
          <a:bodyPr wrap="square">
            <a:spAutoFit/>
          </a:bodyPr>
          <a:lstStyle/>
          <a:p>
            <a:r>
              <a:rPr lang="en-US" altLang="zh-CN" sz="1100" dirty="0">
                <a:latin typeface="+mn-ea"/>
              </a:rPr>
              <a:t>0,1</a:t>
            </a:r>
            <a:endParaRPr lang="zh-CN" altLang="en-US" sz="1100" dirty="0"/>
          </a:p>
        </p:txBody>
      </p:sp>
      <p:sp>
        <p:nvSpPr>
          <p:cNvPr id="77" name="文本框 76">
            <a:extLst>
              <a:ext uri="{FF2B5EF4-FFF2-40B4-BE49-F238E27FC236}">
                <a16:creationId xmlns:a16="http://schemas.microsoft.com/office/drawing/2014/main" id="{A5E7EFB5-D366-4722-5BE0-6476C916EEE2}"/>
              </a:ext>
            </a:extLst>
          </p:cNvPr>
          <p:cNvSpPr txBox="1"/>
          <p:nvPr/>
        </p:nvSpPr>
        <p:spPr>
          <a:xfrm>
            <a:off x="2547144" y="4304666"/>
            <a:ext cx="1323319" cy="430887"/>
          </a:xfrm>
          <a:prstGeom prst="rect">
            <a:avLst/>
          </a:prstGeom>
          <a:noFill/>
        </p:spPr>
        <p:txBody>
          <a:bodyPr wrap="square">
            <a:spAutoFit/>
          </a:bodyPr>
          <a:lstStyle/>
          <a:p>
            <a:r>
              <a:rPr lang="zh-CN" altLang="en-US" sz="1100" dirty="0"/>
              <a:t>矩阵展开，按行排列成位置矩阵</a:t>
            </a:r>
          </a:p>
        </p:txBody>
      </p:sp>
      <p:sp>
        <p:nvSpPr>
          <p:cNvPr id="80" name="文本框 79">
            <a:extLst>
              <a:ext uri="{FF2B5EF4-FFF2-40B4-BE49-F238E27FC236}">
                <a16:creationId xmlns:a16="http://schemas.microsoft.com/office/drawing/2014/main" id="{E9C8C2F2-EB17-C30E-30E5-61AF00E55FAC}"/>
              </a:ext>
            </a:extLst>
          </p:cNvPr>
          <p:cNvSpPr txBox="1"/>
          <p:nvPr/>
        </p:nvSpPr>
        <p:spPr>
          <a:xfrm>
            <a:off x="4879417" y="4267749"/>
            <a:ext cx="1375410" cy="646331"/>
          </a:xfrm>
          <a:prstGeom prst="rect">
            <a:avLst/>
          </a:prstGeom>
          <a:noFill/>
        </p:spPr>
        <p:txBody>
          <a:bodyPr wrap="square">
            <a:spAutoFit/>
          </a:bodyPr>
          <a:lstStyle/>
          <a:p>
            <a:r>
              <a:rPr lang="zh-CN" altLang="en-US" sz="1200" dirty="0">
                <a:latin typeface="+mn-ea"/>
              </a:rPr>
              <a:t>行列标加上</a:t>
            </a:r>
            <a:r>
              <a:rPr lang="en-US" altLang="zh-CN" sz="1200" dirty="0">
                <a:latin typeface="+mn-ea"/>
              </a:rPr>
              <a:t>M(</a:t>
            </a:r>
            <a:r>
              <a:rPr lang="zh-CN" altLang="en-US" sz="1200" dirty="0">
                <a:latin typeface="+mn-ea"/>
              </a:rPr>
              <a:t>窗口大小</a:t>
            </a:r>
            <a:r>
              <a:rPr lang="en-US" altLang="zh-CN" sz="1200" dirty="0">
                <a:latin typeface="+mn-ea"/>
              </a:rPr>
              <a:t>)-1</a:t>
            </a:r>
            <a:r>
              <a:rPr lang="zh-CN" altLang="en-US" sz="1200" dirty="0">
                <a:latin typeface="+mn-ea"/>
              </a:rPr>
              <a:t>，并乘上（</a:t>
            </a:r>
            <a:r>
              <a:rPr lang="en-US" altLang="zh-CN" sz="1200" dirty="0">
                <a:latin typeface="+mn-ea"/>
              </a:rPr>
              <a:t>2M-1</a:t>
            </a:r>
            <a:r>
              <a:rPr lang="zh-CN" altLang="en-US" sz="1200" dirty="0">
                <a:latin typeface="+mn-ea"/>
              </a:rPr>
              <a:t>）</a:t>
            </a:r>
            <a:endParaRPr lang="zh-CN" altLang="en-US" sz="1200" dirty="0"/>
          </a:p>
        </p:txBody>
      </p:sp>
      <p:sp>
        <p:nvSpPr>
          <p:cNvPr id="81" name="矩形 80">
            <a:extLst>
              <a:ext uri="{FF2B5EF4-FFF2-40B4-BE49-F238E27FC236}">
                <a16:creationId xmlns:a16="http://schemas.microsoft.com/office/drawing/2014/main" id="{C35352DA-65E2-4D41-DB17-8B25D77A6BA5}"/>
              </a:ext>
            </a:extLst>
          </p:cNvPr>
          <p:cNvSpPr/>
          <p:nvPr/>
        </p:nvSpPr>
        <p:spPr>
          <a:xfrm>
            <a:off x="5929825" y="3859570"/>
            <a:ext cx="369332" cy="369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B3474953-6276-AEFB-2408-3F7889D2B54D}"/>
              </a:ext>
            </a:extLst>
          </p:cNvPr>
          <p:cNvSpPr/>
          <p:nvPr/>
        </p:nvSpPr>
        <p:spPr>
          <a:xfrm>
            <a:off x="5557557" y="3499050"/>
            <a:ext cx="369332" cy="3693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097B4893-8DF9-91BC-7331-5601D75F7B23}"/>
              </a:ext>
            </a:extLst>
          </p:cNvPr>
          <p:cNvSpPr/>
          <p:nvPr/>
        </p:nvSpPr>
        <p:spPr>
          <a:xfrm>
            <a:off x="5189484" y="3106802"/>
            <a:ext cx="369332" cy="369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AB755369-3FD7-B338-CC6A-14D3FF0C4B49}"/>
              </a:ext>
            </a:extLst>
          </p:cNvPr>
          <p:cNvSpPr/>
          <p:nvPr/>
        </p:nvSpPr>
        <p:spPr>
          <a:xfrm>
            <a:off x="4813021" y="2739216"/>
            <a:ext cx="369332" cy="3693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5" name="表格 11">
            <a:extLst>
              <a:ext uri="{FF2B5EF4-FFF2-40B4-BE49-F238E27FC236}">
                <a16:creationId xmlns:a16="http://schemas.microsoft.com/office/drawing/2014/main" id="{70AA89A6-EC59-4FF9-917B-5F8B71A34CC0}"/>
              </a:ext>
            </a:extLst>
          </p:cNvPr>
          <p:cNvGraphicFramePr>
            <a:graphicFrameLocks noGrp="1"/>
          </p:cNvGraphicFramePr>
          <p:nvPr>
            <p:extLst>
              <p:ext uri="{D42A27DB-BD31-4B8C-83A1-F6EECF244321}">
                <p14:modId xmlns:p14="http://schemas.microsoft.com/office/powerpoint/2010/main" val="3447638944"/>
              </p:ext>
            </p:extLst>
          </p:nvPr>
        </p:nvGraphicFramePr>
        <p:xfrm>
          <a:off x="4815957" y="2748717"/>
          <a:ext cx="1483200" cy="1483360"/>
        </p:xfrm>
        <a:graphic>
          <a:graphicData uri="http://schemas.openxmlformats.org/drawingml/2006/table">
            <a:tbl>
              <a:tblPr firstRow="1" bandRow="1">
                <a:tableStyleId>{5C22544A-7EE6-4342-B048-85BDC9FD1C3A}</a:tableStyleId>
              </a:tblPr>
              <a:tblGrid>
                <a:gridCol w="370800">
                  <a:extLst>
                    <a:ext uri="{9D8B030D-6E8A-4147-A177-3AD203B41FA5}">
                      <a16:colId xmlns:a16="http://schemas.microsoft.com/office/drawing/2014/main" val="3843853009"/>
                    </a:ext>
                  </a:extLst>
                </a:gridCol>
                <a:gridCol w="370800">
                  <a:extLst>
                    <a:ext uri="{9D8B030D-6E8A-4147-A177-3AD203B41FA5}">
                      <a16:colId xmlns:a16="http://schemas.microsoft.com/office/drawing/2014/main" val="3688993946"/>
                    </a:ext>
                  </a:extLst>
                </a:gridCol>
                <a:gridCol w="370800">
                  <a:extLst>
                    <a:ext uri="{9D8B030D-6E8A-4147-A177-3AD203B41FA5}">
                      <a16:colId xmlns:a16="http://schemas.microsoft.com/office/drawing/2014/main" val="1025149822"/>
                    </a:ext>
                  </a:extLst>
                </a:gridCol>
                <a:gridCol w="370800">
                  <a:extLst>
                    <a:ext uri="{9D8B030D-6E8A-4147-A177-3AD203B41FA5}">
                      <a16:colId xmlns:a16="http://schemas.microsoft.com/office/drawing/2014/main" val="2966383083"/>
                    </a:ext>
                  </a:extLst>
                </a:gridCol>
              </a:tblGrid>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800" b="1" kern="1200" dirty="0">
                          <a:solidFill>
                            <a:schemeClr val="lt1"/>
                          </a:solidFill>
                          <a:latin typeface="+mn-lt"/>
                          <a:ea typeface="+mn-ea"/>
                          <a:cs typeface="+mn-cs"/>
                        </a:rPr>
                        <a:t>0</a:t>
                      </a:r>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2121843"/>
                  </a:ext>
                </a:extLst>
              </a:tr>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9592513"/>
                  </a:ext>
                </a:extLst>
              </a:tr>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6398252"/>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500554"/>
                  </a:ext>
                </a:extLst>
              </a:tr>
            </a:tbl>
          </a:graphicData>
        </a:graphic>
      </p:graphicFrame>
      <p:sp>
        <p:nvSpPr>
          <p:cNvPr id="86" name="文本框 85">
            <a:extLst>
              <a:ext uri="{FF2B5EF4-FFF2-40B4-BE49-F238E27FC236}">
                <a16:creationId xmlns:a16="http://schemas.microsoft.com/office/drawing/2014/main" id="{00477CDE-77B8-6F38-D5C3-428473E3FD2E}"/>
              </a:ext>
            </a:extLst>
          </p:cNvPr>
          <p:cNvSpPr txBox="1"/>
          <p:nvPr/>
        </p:nvSpPr>
        <p:spPr>
          <a:xfrm>
            <a:off x="4805890" y="2796955"/>
            <a:ext cx="422910" cy="261610"/>
          </a:xfrm>
          <a:prstGeom prst="rect">
            <a:avLst/>
          </a:prstGeom>
          <a:noFill/>
        </p:spPr>
        <p:txBody>
          <a:bodyPr wrap="square">
            <a:spAutoFit/>
          </a:bodyPr>
          <a:lstStyle/>
          <a:p>
            <a:r>
              <a:rPr lang="en-US" altLang="zh-CN" sz="1100" dirty="0">
                <a:latin typeface="+mn-ea"/>
              </a:rPr>
              <a:t>3,1</a:t>
            </a:r>
            <a:endParaRPr lang="zh-CN" altLang="en-US" sz="1100" dirty="0"/>
          </a:p>
        </p:txBody>
      </p:sp>
      <p:sp>
        <p:nvSpPr>
          <p:cNvPr id="87" name="文本框 86">
            <a:extLst>
              <a:ext uri="{FF2B5EF4-FFF2-40B4-BE49-F238E27FC236}">
                <a16:creationId xmlns:a16="http://schemas.microsoft.com/office/drawing/2014/main" id="{2E9F71CB-A882-8664-9527-0A343D39608B}"/>
              </a:ext>
            </a:extLst>
          </p:cNvPr>
          <p:cNvSpPr txBox="1"/>
          <p:nvPr/>
        </p:nvSpPr>
        <p:spPr>
          <a:xfrm>
            <a:off x="5138099" y="2800051"/>
            <a:ext cx="474702" cy="261610"/>
          </a:xfrm>
          <a:prstGeom prst="rect">
            <a:avLst/>
          </a:prstGeom>
          <a:noFill/>
        </p:spPr>
        <p:txBody>
          <a:bodyPr wrap="square">
            <a:spAutoFit/>
          </a:bodyPr>
          <a:lstStyle/>
          <a:p>
            <a:r>
              <a:rPr lang="en-US" altLang="zh-CN" sz="1100" dirty="0">
                <a:latin typeface="+mn-ea"/>
              </a:rPr>
              <a:t>3,0</a:t>
            </a:r>
            <a:endParaRPr lang="zh-CN" altLang="en-US" sz="1100" dirty="0"/>
          </a:p>
        </p:txBody>
      </p:sp>
      <p:sp>
        <p:nvSpPr>
          <p:cNvPr id="88" name="文本框 87">
            <a:extLst>
              <a:ext uri="{FF2B5EF4-FFF2-40B4-BE49-F238E27FC236}">
                <a16:creationId xmlns:a16="http://schemas.microsoft.com/office/drawing/2014/main" id="{88ABFE51-A214-F17F-C045-2B20FBF85470}"/>
              </a:ext>
            </a:extLst>
          </p:cNvPr>
          <p:cNvSpPr txBox="1"/>
          <p:nvPr/>
        </p:nvSpPr>
        <p:spPr>
          <a:xfrm>
            <a:off x="5532054" y="2811509"/>
            <a:ext cx="474702" cy="261610"/>
          </a:xfrm>
          <a:prstGeom prst="rect">
            <a:avLst/>
          </a:prstGeom>
          <a:noFill/>
        </p:spPr>
        <p:txBody>
          <a:bodyPr wrap="square">
            <a:spAutoFit/>
          </a:bodyPr>
          <a:lstStyle/>
          <a:p>
            <a:r>
              <a:rPr lang="en-US" altLang="zh-CN" sz="1100" dirty="0">
                <a:latin typeface="+mn-ea"/>
              </a:rPr>
              <a:t>0,1</a:t>
            </a:r>
            <a:endParaRPr lang="zh-CN" altLang="en-US" sz="1100" dirty="0"/>
          </a:p>
        </p:txBody>
      </p:sp>
      <p:sp>
        <p:nvSpPr>
          <p:cNvPr id="89" name="文本框 88">
            <a:extLst>
              <a:ext uri="{FF2B5EF4-FFF2-40B4-BE49-F238E27FC236}">
                <a16:creationId xmlns:a16="http://schemas.microsoft.com/office/drawing/2014/main" id="{5929A08D-639E-17AB-AA2B-3B1AC9AD2972}"/>
              </a:ext>
            </a:extLst>
          </p:cNvPr>
          <p:cNvSpPr txBox="1"/>
          <p:nvPr/>
        </p:nvSpPr>
        <p:spPr>
          <a:xfrm>
            <a:off x="5850340" y="2811509"/>
            <a:ext cx="657701" cy="261610"/>
          </a:xfrm>
          <a:prstGeom prst="rect">
            <a:avLst/>
          </a:prstGeom>
          <a:noFill/>
        </p:spPr>
        <p:txBody>
          <a:bodyPr wrap="square">
            <a:spAutoFit/>
          </a:bodyPr>
          <a:lstStyle/>
          <a:p>
            <a:r>
              <a:rPr lang="en-US" altLang="zh-CN" sz="1100" dirty="0">
                <a:latin typeface="+mn-ea"/>
              </a:rPr>
              <a:t>0,0</a:t>
            </a:r>
            <a:endParaRPr lang="zh-CN" altLang="en-US" sz="1100" dirty="0"/>
          </a:p>
        </p:txBody>
      </p:sp>
      <p:sp>
        <p:nvSpPr>
          <p:cNvPr id="90" name="文本框 89">
            <a:extLst>
              <a:ext uri="{FF2B5EF4-FFF2-40B4-BE49-F238E27FC236}">
                <a16:creationId xmlns:a16="http://schemas.microsoft.com/office/drawing/2014/main" id="{B0D11603-12EE-3A70-4695-7AB2C2B428FE}"/>
              </a:ext>
            </a:extLst>
          </p:cNvPr>
          <p:cNvSpPr txBox="1"/>
          <p:nvPr/>
        </p:nvSpPr>
        <p:spPr>
          <a:xfrm>
            <a:off x="4822782" y="3174926"/>
            <a:ext cx="422910" cy="261610"/>
          </a:xfrm>
          <a:prstGeom prst="rect">
            <a:avLst/>
          </a:prstGeom>
          <a:noFill/>
        </p:spPr>
        <p:txBody>
          <a:bodyPr wrap="square">
            <a:spAutoFit/>
          </a:bodyPr>
          <a:lstStyle/>
          <a:p>
            <a:r>
              <a:rPr lang="en-US" altLang="zh-CN" sz="1100" dirty="0">
                <a:latin typeface="+mn-ea"/>
              </a:rPr>
              <a:t>3,2</a:t>
            </a:r>
            <a:endParaRPr lang="zh-CN" altLang="en-US" sz="1100" dirty="0"/>
          </a:p>
        </p:txBody>
      </p:sp>
      <p:sp>
        <p:nvSpPr>
          <p:cNvPr id="91" name="文本框 90">
            <a:extLst>
              <a:ext uri="{FF2B5EF4-FFF2-40B4-BE49-F238E27FC236}">
                <a16:creationId xmlns:a16="http://schemas.microsoft.com/office/drawing/2014/main" id="{9A4E8F8B-923B-E767-C869-7D3741B1D2FF}"/>
              </a:ext>
            </a:extLst>
          </p:cNvPr>
          <p:cNvSpPr txBox="1"/>
          <p:nvPr/>
        </p:nvSpPr>
        <p:spPr>
          <a:xfrm>
            <a:off x="5189484" y="3184427"/>
            <a:ext cx="422910" cy="261610"/>
          </a:xfrm>
          <a:prstGeom prst="rect">
            <a:avLst/>
          </a:prstGeom>
          <a:noFill/>
        </p:spPr>
        <p:txBody>
          <a:bodyPr wrap="square">
            <a:spAutoFit/>
          </a:bodyPr>
          <a:lstStyle/>
          <a:p>
            <a:r>
              <a:rPr lang="en-US" altLang="zh-CN" sz="1100" dirty="0">
                <a:latin typeface="+mn-ea"/>
              </a:rPr>
              <a:t>3,1</a:t>
            </a:r>
            <a:endParaRPr lang="zh-CN" altLang="en-US" sz="1100" dirty="0"/>
          </a:p>
        </p:txBody>
      </p:sp>
      <p:sp>
        <p:nvSpPr>
          <p:cNvPr id="92" name="文本框 91">
            <a:extLst>
              <a:ext uri="{FF2B5EF4-FFF2-40B4-BE49-F238E27FC236}">
                <a16:creationId xmlns:a16="http://schemas.microsoft.com/office/drawing/2014/main" id="{56B8A844-1991-FE07-041A-87F328DF8A51}"/>
              </a:ext>
            </a:extLst>
          </p:cNvPr>
          <p:cNvSpPr txBox="1"/>
          <p:nvPr/>
        </p:nvSpPr>
        <p:spPr>
          <a:xfrm>
            <a:off x="5532054" y="3545548"/>
            <a:ext cx="422910" cy="261610"/>
          </a:xfrm>
          <a:prstGeom prst="rect">
            <a:avLst/>
          </a:prstGeom>
          <a:noFill/>
        </p:spPr>
        <p:txBody>
          <a:bodyPr wrap="square">
            <a:spAutoFit/>
          </a:bodyPr>
          <a:lstStyle/>
          <a:p>
            <a:r>
              <a:rPr lang="en-US" altLang="zh-CN" sz="1100" dirty="0">
                <a:latin typeface="+mn-ea"/>
              </a:rPr>
              <a:t>3,1</a:t>
            </a:r>
            <a:endParaRPr lang="zh-CN" altLang="en-US" sz="1100" dirty="0"/>
          </a:p>
        </p:txBody>
      </p:sp>
      <p:sp>
        <p:nvSpPr>
          <p:cNvPr id="93" name="文本框 92">
            <a:extLst>
              <a:ext uri="{FF2B5EF4-FFF2-40B4-BE49-F238E27FC236}">
                <a16:creationId xmlns:a16="http://schemas.microsoft.com/office/drawing/2014/main" id="{BB848C68-1B9C-A5EC-62DE-D14B51BD5B2A}"/>
              </a:ext>
            </a:extLst>
          </p:cNvPr>
          <p:cNvSpPr txBox="1"/>
          <p:nvPr/>
        </p:nvSpPr>
        <p:spPr>
          <a:xfrm>
            <a:off x="5916651" y="3913431"/>
            <a:ext cx="422910" cy="261610"/>
          </a:xfrm>
          <a:prstGeom prst="rect">
            <a:avLst/>
          </a:prstGeom>
          <a:noFill/>
        </p:spPr>
        <p:txBody>
          <a:bodyPr wrap="square">
            <a:spAutoFit/>
          </a:bodyPr>
          <a:lstStyle/>
          <a:p>
            <a:r>
              <a:rPr lang="en-US" altLang="zh-CN" sz="1100" dirty="0">
                <a:latin typeface="+mn-ea"/>
              </a:rPr>
              <a:t>3,1</a:t>
            </a:r>
            <a:endParaRPr lang="zh-CN" altLang="en-US" sz="1100" dirty="0"/>
          </a:p>
        </p:txBody>
      </p:sp>
      <p:sp>
        <p:nvSpPr>
          <p:cNvPr id="94" name="文本框 93">
            <a:extLst>
              <a:ext uri="{FF2B5EF4-FFF2-40B4-BE49-F238E27FC236}">
                <a16:creationId xmlns:a16="http://schemas.microsoft.com/office/drawing/2014/main" id="{A3C47566-B8F2-33AD-A018-5BBB9D842616}"/>
              </a:ext>
            </a:extLst>
          </p:cNvPr>
          <p:cNvSpPr txBox="1"/>
          <p:nvPr/>
        </p:nvSpPr>
        <p:spPr>
          <a:xfrm>
            <a:off x="5553587" y="3155889"/>
            <a:ext cx="474702" cy="261610"/>
          </a:xfrm>
          <a:prstGeom prst="rect">
            <a:avLst/>
          </a:prstGeom>
          <a:noFill/>
        </p:spPr>
        <p:txBody>
          <a:bodyPr wrap="square">
            <a:spAutoFit/>
          </a:bodyPr>
          <a:lstStyle/>
          <a:p>
            <a:r>
              <a:rPr lang="en-US" altLang="zh-CN" sz="1100" dirty="0">
                <a:latin typeface="+mn-ea"/>
              </a:rPr>
              <a:t>0,2</a:t>
            </a:r>
            <a:endParaRPr lang="zh-CN" altLang="en-US" sz="1100" dirty="0"/>
          </a:p>
        </p:txBody>
      </p:sp>
      <p:sp>
        <p:nvSpPr>
          <p:cNvPr id="95" name="文本框 94">
            <a:extLst>
              <a:ext uri="{FF2B5EF4-FFF2-40B4-BE49-F238E27FC236}">
                <a16:creationId xmlns:a16="http://schemas.microsoft.com/office/drawing/2014/main" id="{750451C2-542E-32D9-D050-20AB3706015A}"/>
              </a:ext>
            </a:extLst>
          </p:cNvPr>
          <p:cNvSpPr txBox="1"/>
          <p:nvPr/>
        </p:nvSpPr>
        <p:spPr>
          <a:xfrm>
            <a:off x="5876192" y="3165390"/>
            <a:ext cx="657701" cy="261610"/>
          </a:xfrm>
          <a:prstGeom prst="rect">
            <a:avLst/>
          </a:prstGeom>
          <a:noFill/>
        </p:spPr>
        <p:txBody>
          <a:bodyPr wrap="square">
            <a:spAutoFit/>
          </a:bodyPr>
          <a:lstStyle/>
          <a:p>
            <a:r>
              <a:rPr lang="en-US" altLang="zh-CN" sz="1100" dirty="0">
                <a:latin typeface="+mn-ea"/>
              </a:rPr>
              <a:t>0,1</a:t>
            </a:r>
            <a:endParaRPr lang="zh-CN" altLang="en-US" sz="1100" dirty="0"/>
          </a:p>
        </p:txBody>
      </p:sp>
      <p:sp>
        <p:nvSpPr>
          <p:cNvPr id="96" name="文本框 95">
            <a:extLst>
              <a:ext uri="{FF2B5EF4-FFF2-40B4-BE49-F238E27FC236}">
                <a16:creationId xmlns:a16="http://schemas.microsoft.com/office/drawing/2014/main" id="{BEE9890D-7BB6-3778-352C-535CA4B17CD4}"/>
              </a:ext>
            </a:extLst>
          </p:cNvPr>
          <p:cNvSpPr txBox="1"/>
          <p:nvPr/>
        </p:nvSpPr>
        <p:spPr>
          <a:xfrm>
            <a:off x="4786232" y="3539507"/>
            <a:ext cx="422910" cy="261610"/>
          </a:xfrm>
          <a:prstGeom prst="rect">
            <a:avLst/>
          </a:prstGeom>
          <a:noFill/>
        </p:spPr>
        <p:txBody>
          <a:bodyPr wrap="square">
            <a:spAutoFit/>
          </a:bodyPr>
          <a:lstStyle/>
          <a:p>
            <a:r>
              <a:rPr lang="en-US" altLang="zh-CN" sz="1100" dirty="0">
                <a:latin typeface="+mn-ea"/>
              </a:rPr>
              <a:t>6,1</a:t>
            </a:r>
            <a:endParaRPr lang="zh-CN" altLang="en-US" sz="1100" dirty="0"/>
          </a:p>
        </p:txBody>
      </p:sp>
      <p:sp>
        <p:nvSpPr>
          <p:cNvPr id="97" name="文本框 96">
            <a:extLst>
              <a:ext uri="{FF2B5EF4-FFF2-40B4-BE49-F238E27FC236}">
                <a16:creationId xmlns:a16="http://schemas.microsoft.com/office/drawing/2014/main" id="{9A95269A-DB3C-93FA-633F-7951BE9E17A6}"/>
              </a:ext>
            </a:extLst>
          </p:cNvPr>
          <p:cNvSpPr txBox="1"/>
          <p:nvPr/>
        </p:nvSpPr>
        <p:spPr>
          <a:xfrm>
            <a:off x="5157925" y="3552911"/>
            <a:ext cx="474702" cy="261610"/>
          </a:xfrm>
          <a:prstGeom prst="rect">
            <a:avLst/>
          </a:prstGeom>
          <a:noFill/>
        </p:spPr>
        <p:txBody>
          <a:bodyPr wrap="square">
            <a:spAutoFit/>
          </a:bodyPr>
          <a:lstStyle/>
          <a:p>
            <a:r>
              <a:rPr lang="en-US" altLang="zh-CN" sz="1100" dirty="0">
                <a:latin typeface="+mn-ea"/>
              </a:rPr>
              <a:t>6,0</a:t>
            </a:r>
            <a:endParaRPr lang="zh-CN" altLang="en-US" sz="1100" dirty="0"/>
          </a:p>
        </p:txBody>
      </p:sp>
      <p:sp>
        <p:nvSpPr>
          <p:cNvPr id="98" name="文本框 97">
            <a:extLst>
              <a:ext uri="{FF2B5EF4-FFF2-40B4-BE49-F238E27FC236}">
                <a16:creationId xmlns:a16="http://schemas.microsoft.com/office/drawing/2014/main" id="{7BCFCC2F-0488-C593-C744-B6BDEA7DDDF7}"/>
              </a:ext>
            </a:extLst>
          </p:cNvPr>
          <p:cNvSpPr txBox="1"/>
          <p:nvPr/>
        </p:nvSpPr>
        <p:spPr>
          <a:xfrm>
            <a:off x="5926889" y="3571030"/>
            <a:ext cx="657701" cy="261610"/>
          </a:xfrm>
          <a:prstGeom prst="rect">
            <a:avLst/>
          </a:prstGeom>
          <a:noFill/>
        </p:spPr>
        <p:txBody>
          <a:bodyPr wrap="square">
            <a:spAutoFit/>
          </a:bodyPr>
          <a:lstStyle/>
          <a:p>
            <a:r>
              <a:rPr lang="en-US" altLang="zh-CN" sz="1100" dirty="0">
                <a:latin typeface="+mn-ea"/>
              </a:rPr>
              <a:t>3,2</a:t>
            </a:r>
            <a:endParaRPr lang="zh-CN" altLang="en-US" sz="1100" dirty="0"/>
          </a:p>
        </p:txBody>
      </p:sp>
      <p:sp>
        <p:nvSpPr>
          <p:cNvPr id="99" name="文本框 98">
            <a:extLst>
              <a:ext uri="{FF2B5EF4-FFF2-40B4-BE49-F238E27FC236}">
                <a16:creationId xmlns:a16="http://schemas.microsoft.com/office/drawing/2014/main" id="{8FDBF543-339B-1329-3353-957DB27DD1FC}"/>
              </a:ext>
            </a:extLst>
          </p:cNvPr>
          <p:cNvSpPr txBox="1"/>
          <p:nvPr/>
        </p:nvSpPr>
        <p:spPr>
          <a:xfrm>
            <a:off x="4802417" y="3912404"/>
            <a:ext cx="422910" cy="261610"/>
          </a:xfrm>
          <a:prstGeom prst="rect">
            <a:avLst/>
          </a:prstGeom>
          <a:noFill/>
        </p:spPr>
        <p:txBody>
          <a:bodyPr wrap="square">
            <a:spAutoFit/>
          </a:bodyPr>
          <a:lstStyle/>
          <a:p>
            <a:r>
              <a:rPr lang="en-US" altLang="zh-CN" sz="1100" dirty="0">
                <a:latin typeface="+mn-ea"/>
              </a:rPr>
              <a:t>6,2</a:t>
            </a:r>
            <a:endParaRPr lang="zh-CN" altLang="en-US" sz="1100" dirty="0"/>
          </a:p>
        </p:txBody>
      </p:sp>
      <p:sp>
        <p:nvSpPr>
          <p:cNvPr id="100" name="文本框 99">
            <a:extLst>
              <a:ext uri="{FF2B5EF4-FFF2-40B4-BE49-F238E27FC236}">
                <a16:creationId xmlns:a16="http://schemas.microsoft.com/office/drawing/2014/main" id="{1AA30514-EB7F-4F1D-BF6C-675D8280D61D}"/>
              </a:ext>
            </a:extLst>
          </p:cNvPr>
          <p:cNvSpPr txBox="1"/>
          <p:nvPr/>
        </p:nvSpPr>
        <p:spPr>
          <a:xfrm>
            <a:off x="5164888" y="3917499"/>
            <a:ext cx="474702" cy="261610"/>
          </a:xfrm>
          <a:prstGeom prst="rect">
            <a:avLst/>
          </a:prstGeom>
          <a:noFill/>
        </p:spPr>
        <p:txBody>
          <a:bodyPr wrap="square">
            <a:spAutoFit/>
          </a:bodyPr>
          <a:lstStyle/>
          <a:p>
            <a:r>
              <a:rPr lang="en-US" altLang="zh-CN" sz="1100" dirty="0">
                <a:latin typeface="+mn-ea"/>
              </a:rPr>
              <a:t>6,1</a:t>
            </a:r>
            <a:endParaRPr lang="zh-CN" altLang="en-US" sz="1100" dirty="0"/>
          </a:p>
        </p:txBody>
      </p:sp>
      <p:sp>
        <p:nvSpPr>
          <p:cNvPr id="101" name="文本框 100">
            <a:extLst>
              <a:ext uri="{FF2B5EF4-FFF2-40B4-BE49-F238E27FC236}">
                <a16:creationId xmlns:a16="http://schemas.microsoft.com/office/drawing/2014/main" id="{60412585-1962-C07B-11D8-EE4318229E5F}"/>
              </a:ext>
            </a:extLst>
          </p:cNvPr>
          <p:cNvSpPr txBox="1"/>
          <p:nvPr/>
        </p:nvSpPr>
        <p:spPr>
          <a:xfrm>
            <a:off x="5553944" y="3917499"/>
            <a:ext cx="474702" cy="261610"/>
          </a:xfrm>
          <a:prstGeom prst="rect">
            <a:avLst/>
          </a:prstGeom>
          <a:noFill/>
        </p:spPr>
        <p:txBody>
          <a:bodyPr wrap="square">
            <a:spAutoFit/>
          </a:bodyPr>
          <a:lstStyle/>
          <a:p>
            <a:r>
              <a:rPr lang="en-US" altLang="zh-CN" sz="1100" dirty="0">
                <a:latin typeface="+mn-ea"/>
              </a:rPr>
              <a:t>3,2</a:t>
            </a:r>
            <a:endParaRPr lang="zh-CN" altLang="en-US" sz="1100" dirty="0"/>
          </a:p>
        </p:txBody>
      </p:sp>
      <p:sp>
        <p:nvSpPr>
          <p:cNvPr id="102" name="文本框 101">
            <a:extLst>
              <a:ext uri="{FF2B5EF4-FFF2-40B4-BE49-F238E27FC236}">
                <a16:creationId xmlns:a16="http://schemas.microsoft.com/office/drawing/2014/main" id="{088E982F-6954-8402-0DA1-45ACAD5246BE}"/>
              </a:ext>
            </a:extLst>
          </p:cNvPr>
          <p:cNvSpPr txBox="1"/>
          <p:nvPr/>
        </p:nvSpPr>
        <p:spPr>
          <a:xfrm>
            <a:off x="7067499" y="4340821"/>
            <a:ext cx="1308225" cy="279569"/>
          </a:xfrm>
          <a:prstGeom prst="rect">
            <a:avLst/>
          </a:prstGeom>
          <a:noFill/>
        </p:spPr>
        <p:txBody>
          <a:bodyPr wrap="square">
            <a:spAutoFit/>
          </a:bodyPr>
          <a:lstStyle/>
          <a:p>
            <a:r>
              <a:rPr lang="zh-CN" altLang="en-US" sz="1200" dirty="0">
                <a:latin typeface="+mn-ea"/>
              </a:rPr>
              <a:t>行列相加</a:t>
            </a:r>
            <a:endParaRPr lang="zh-CN" altLang="en-US" sz="1200" dirty="0"/>
          </a:p>
        </p:txBody>
      </p:sp>
      <p:sp>
        <p:nvSpPr>
          <p:cNvPr id="103" name="矩形 102">
            <a:extLst>
              <a:ext uri="{FF2B5EF4-FFF2-40B4-BE49-F238E27FC236}">
                <a16:creationId xmlns:a16="http://schemas.microsoft.com/office/drawing/2014/main" id="{59B35D32-0189-D7BF-5106-A5A92CF01136}"/>
              </a:ext>
            </a:extLst>
          </p:cNvPr>
          <p:cNvSpPr/>
          <p:nvPr/>
        </p:nvSpPr>
        <p:spPr>
          <a:xfrm>
            <a:off x="7846064" y="3925704"/>
            <a:ext cx="351291" cy="3727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F7830E04-F58F-760D-E665-49A80980702B}"/>
              </a:ext>
            </a:extLst>
          </p:cNvPr>
          <p:cNvSpPr/>
          <p:nvPr/>
        </p:nvSpPr>
        <p:spPr>
          <a:xfrm>
            <a:off x="7473796" y="3565184"/>
            <a:ext cx="351291" cy="37275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1AE13091-9A61-E2D2-160A-F0B9512A3FDE}"/>
              </a:ext>
            </a:extLst>
          </p:cNvPr>
          <p:cNvSpPr/>
          <p:nvPr/>
        </p:nvSpPr>
        <p:spPr>
          <a:xfrm>
            <a:off x="7105723" y="3172936"/>
            <a:ext cx="351291" cy="3727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BE0E2D4B-7ECE-A8D6-8E71-2E3781F034C4}"/>
              </a:ext>
            </a:extLst>
          </p:cNvPr>
          <p:cNvSpPr/>
          <p:nvPr/>
        </p:nvSpPr>
        <p:spPr>
          <a:xfrm>
            <a:off x="6711220" y="2808776"/>
            <a:ext cx="369332" cy="3693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7" name="表格 11">
            <a:extLst>
              <a:ext uri="{FF2B5EF4-FFF2-40B4-BE49-F238E27FC236}">
                <a16:creationId xmlns:a16="http://schemas.microsoft.com/office/drawing/2014/main" id="{44644084-A00D-3631-9DB1-77B044AE1206}"/>
              </a:ext>
            </a:extLst>
          </p:cNvPr>
          <p:cNvGraphicFramePr>
            <a:graphicFrameLocks noGrp="1"/>
          </p:cNvGraphicFramePr>
          <p:nvPr>
            <p:extLst>
              <p:ext uri="{D42A27DB-BD31-4B8C-83A1-F6EECF244321}">
                <p14:modId xmlns:p14="http://schemas.microsoft.com/office/powerpoint/2010/main" val="2035246120"/>
              </p:ext>
            </p:extLst>
          </p:nvPr>
        </p:nvGraphicFramePr>
        <p:xfrm>
          <a:off x="6714156" y="2818277"/>
          <a:ext cx="1483200" cy="1483360"/>
        </p:xfrm>
        <a:graphic>
          <a:graphicData uri="http://schemas.openxmlformats.org/drawingml/2006/table">
            <a:tbl>
              <a:tblPr firstRow="1" bandRow="1">
                <a:tableStyleId>{5C22544A-7EE6-4342-B048-85BDC9FD1C3A}</a:tableStyleId>
              </a:tblPr>
              <a:tblGrid>
                <a:gridCol w="370800">
                  <a:extLst>
                    <a:ext uri="{9D8B030D-6E8A-4147-A177-3AD203B41FA5}">
                      <a16:colId xmlns:a16="http://schemas.microsoft.com/office/drawing/2014/main" val="3843853009"/>
                    </a:ext>
                  </a:extLst>
                </a:gridCol>
                <a:gridCol w="370800">
                  <a:extLst>
                    <a:ext uri="{9D8B030D-6E8A-4147-A177-3AD203B41FA5}">
                      <a16:colId xmlns:a16="http://schemas.microsoft.com/office/drawing/2014/main" val="3688993946"/>
                    </a:ext>
                  </a:extLst>
                </a:gridCol>
                <a:gridCol w="370800">
                  <a:extLst>
                    <a:ext uri="{9D8B030D-6E8A-4147-A177-3AD203B41FA5}">
                      <a16:colId xmlns:a16="http://schemas.microsoft.com/office/drawing/2014/main" val="1025149822"/>
                    </a:ext>
                  </a:extLst>
                </a:gridCol>
                <a:gridCol w="370800">
                  <a:extLst>
                    <a:ext uri="{9D8B030D-6E8A-4147-A177-3AD203B41FA5}">
                      <a16:colId xmlns:a16="http://schemas.microsoft.com/office/drawing/2014/main" val="2966383083"/>
                    </a:ext>
                  </a:extLst>
                </a:gridCol>
              </a:tblGrid>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800" b="1" kern="1200" dirty="0">
                          <a:solidFill>
                            <a:schemeClr val="lt1"/>
                          </a:solidFill>
                          <a:latin typeface="+mn-lt"/>
                          <a:ea typeface="+mn-ea"/>
                          <a:cs typeface="+mn-cs"/>
                        </a:rPr>
                        <a:t>0</a:t>
                      </a:r>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2121843"/>
                  </a:ext>
                </a:extLst>
              </a:tr>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9592513"/>
                  </a:ext>
                </a:extLst>
              </a:tr>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6398252"/>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500554"/>
                  </a:ext>
                </a:extLst>
              </a:tr>
            </a:tbl>
          </a:graphicData>
        </a:graphic>
      </p:graphicFrame>
      <p:sp>
        <p:nvSpPr>
          <p:cNvPr id="108" name="文本框 107">
            <a:extLst>
              <a:ext uri="{FF2B5EF4-FFF2-40B4-BE49-F238E27FC236}">
                <a16:creationId xmlns:a16="http://schemas.microsoft.com/office/drawing/2014/main" id="{60B50043-677C-8687-B88F-FC4E46C1A54C}"/>
              </a:ext>
            </a:extLst>
          </p:cNvPr>
          <p:cNvSpPr txBox="1"/>
          <p:nvPr/>
        </p:nvSpPr>
        <p:spPr>
          <a:xfrm>
            <a:off x="6802237" y="2864088"/>
            <a:ext cx="402252" cy="264037"/>
          </a:xfrm>
          <a:prstGeom prst="rect">
            <a:avLst/>
          </a:prstGeom>
          <a:noFill/>
        </p:spPr>
        <p:txBody>
          <a:bodyPr wrap="square">
            <a:spAutoFit/>
          </a:bodyPr>
          <a:lstStyle/>
          <a:p>
            <a:r>
              <a:rPr lang="en-US" altLang="zh-CN" sz="1100" dirty="0">
                <a:latin typeface="+mn-ea"/>
              </a:rPr>
              <a:t>4</a:t>
            </a:r>
            <a:endParaRPr lang="zh-CN" altLang="en-US" sz="1100" dirty="0"/>
          </a:p>
        </p:txBody>
      </p:sp>
      <p:sp>
        <p:nvSpPr>
          <p:cNvPr id="109" name="文本框 108">
            <a:extLst>
              <a:ext uri="{FF2B5EF4-FFF2-40B4-BE49-F238E27FC236}">
                <a16:creationId xmlns:a16="http://schemas.microsoft.com/office/drawing/2014/main" id="{3D45A4D5-2DE7-A9D0-A24F-0A84A23CC276}"/>
              </a:ext>
            </a:extLst>
          </p:cNvPr>
          <p:cNvSpPr txBox="1"/>
          <p:nvPr/>
        </p:nvSpPr>
        <p:spPr>
          <a:xfrm>
            <a:off x="7191219" y="2867184"/>
            <a:ext cx="451514" cy="264037"/>
          </a:xfrm>
          <a:prstGeom prst="rect">
            <a:avLst/>
          </a:prstGeom>
          <a:noFill/>
        </p:spPr>
        <p:txBody>
          <a:bodyPr wrap="square">
            <a:spAutoFit/>
          </a:bodyPr>
          <a:lstStyle/>
          <a:p>
            <a:r>
              <a:rPr lang="en-US" altLang="zh-CN" sz="1100" dirty="0">
                <a:latin typeface="+mn-ea"/>
              </a:rPr>
              <a:t>3</a:t>
            </a:r>
            <a:endParaRPr lang="zh-CN" altLang="en-US" sz="1100" dirty="0"/>
          </a:p>
        </p:txBody>
      </p:sp>
      <p:sp>
        <p:nvSpPr>
          <p:cNvPr id="110" name="文本框 109">
            <a:extLst>
              <a:ext uri="{FF2B5EF4-FFF2-40B4-BE49-F238E27FC236}">
                <a16:creationId xmlns:a16="http://schemas.microsoft.com/office/drawing/2014/main" id="{7E1C41CC-FE51-CECA-962D-39403CD92E35}"/>
              </a:ext>
            </a:extLst>
          </p:cNvPr>
          <p:cNvSpPr txBox="1"/>
          <p:nvPr/>
        </p:nvSpPr>
        <p:spPr>
          <a:xfrm>
            <a:off x="7515433" y="2878642"/>
            <a:ext cx="451514" cy="264037"/>
          </a:xfrm>
          <a:prstGeom prst="rect">
            <a:avLst/>
          </a:prstGeom>
          <a:noFill/>
        </p:spPr>
        <p:txBody>
          <a:bodyPr wrap="square">
            <a:spAutoFit/>
          </a:bodyPr>
          <a:lstStyle/>
          <a:p>
            <a:r>
              <a:rPr lang="en-US" altLang="zh-CN" sz="1100" dirty="0">
                <a:latin typeface="+mn-ea"/>
              </a:rPr>
              <a:t>1</a:t>
            </a:r>
            <a:endParaRPr lang="zh-CN" altLang="en-US" sz="1100" dirty="0"/>
          </a:p>
        </p:txBody>
      </p:sp>
      <p:sp>
        <p:nvSpPr>
          <p:cNvPr id="111" name="文本框 110">
            <a:extLst>
              <a:ext uri="{FF2B5EF4-FFF2-40B4-BE49-F238E27FC236}">
                <a16:creationId xmlns:a16="http://schemas.microsoft.com/office/drawing/2014/main" id="{F3C91B1E-6234-3CE3-1800-B192D7FC7904}"/>
              </a:ext>
            </a:extLst>
          </p:cNvPr>
          <p:cNvSpPr txBox="1"/>
          <p:nvPr/>
        </p:nvSpPr>
        <p:spPr>
          <a:xfrm>
            <a:off x="7927897" y="2878642"/>
            <a:ext cx="625574" cy="264037"/>
          </a:xfrm>
          <a:prstGeom prst="rect">
            <a:avLst/>
          </a:prstGeom>
          <a:noFill/>
        </p:spPr>
        <p:txBody>
          <a:bodyPr wrap="square">
            <a:spAutoFit/>
          </a:bodyPr>
          <a:lstStyle/>
          <a:p>
            <a:r>
              <a:rPr lang="en-US" altLang="zh-CN" sz="1100" dirty="0">
                <a:latin typeface="+mn-ea"/>
              </a:rPr>
              <a:t>0</a:t>
            </a:r>
            <a:endParaRPr lang="zh-CN" altLang="en-US" sz="1100" dirty="0"/>
          </a:p>
        </p:txBody>
      </p:sp>
      <p:sp>
        <p:nvSpPr>
          <p:cNvPr id="112" name="文本框 111">
            <a:extLst>
              <a:ext uri="{FF2B5EF4-FFF2-40B4-BE49-F238E27FC236}">
                <a16:creationId xmlns:a16="http://schemas.microsoft.com/office/drawing/2014/main" id="{15C51761-7EC3-61E8-7E44-62E636088BFD}"/>
              </a:ext>
            </a:extLst>
          </p:cNvPr>
          <p:cNvSpPr txBox="1"/>
          <p:nvPr/>
        </p:nvSpPr>
        <p:spPr>
          <a:xfrm>
            <a:off x="6819129" y="3242059"/>
            <a:ext cx="402252" cy="264037"/>
          </a:xfrm>
          <a:prstGeom prst="rect">
            <a:avLst/>
          </a:prstGeom>
          <a:noFill/>
        </p:spPr>
        <p:txBody>
          <a:bodyPr wrap="square">
            <a:spAutoFit/>
          </a:bodyPr>
          <a:lstStyle/>
          <a:p>
            <a:r>
              <a:rPr lang="en-US" altLang="zh-CN" sz="1100" dirty="0">
                <a:latin typeface="+mn-ea"/>
              </a:rPr>
              <a:t>5</a:t>
            </a:r>
            <a:endParaRPr lang="zh-CN" altLang="en-US" sz="1100" dirty="0"/>
          </a:p>
        </p:txBody>
      </p:sp>
      <p:sp>
        <p:nvSpPr>
          <p:cNvPr id="113" name="文本框 112">
            <a:extLst>
              <a:ext uri="{FF2B5EF4-FFF2-40B4-BE49-F238E27FC236}">
                <a16:creationId xmlns:a16="http://schemas.microsoft.com/office/drawing/2014/main" id="{E3659BB3-40D0-3F94-396F-B17D962196A1}"/>
              </a:ext>
            </a:extLst>
          </p:cNvPr>
          <p:cNvSpPr txBox="1"/>
          <p:nvPr/>
        </p:nvSpPr>
        <p:spPr>
          <a:xfrm>
            <a:off x="7185831" y="3251560"/>
            <a:ext cx="402252" cy="264037"/>
          </a:xfrm>
          <a:prstGeom prst="rect">
            <a:avLst/>
          </a:prstGeom>
          <a:noFill/>
        </p:spPr>
        <p:txBody>
          <a:bodyPr wrap="square">
            <a:spAutoFit/>
          </a:bodyPr>
          <a:lstStyle/>
          <a:p>
            <a:r>
              <a:rPr lang="en-US" altLang="zh-CN" sz="1100" dirty="0">
                <a:latin typeface="+mn-ea"/>
              </a:rPr>
              <a:t>4</a:t>
            </a:r>
            <a:endParaRPr lang="zh-CN" altLang="en-US" sz="1100" dirty="0"/>
          </a:p>
        </p:txBody>
      </p:sp>
      <p:sp>
        <p:nvSpPr>
          <p:cNvPr id="114" name="文本框 113">
            <a:extLst>
              <a:ext uri="{FF2B5EF4-FFF2-40B4-BE49-F238E27FC236}">
                <a16:creationId xmlns:a16="http://schemas.microsoft.com/office/drawing/2014/main" id="{4561CD92-3422-C11D-1641-906DBA0EF508}"/>
              </a:ext>
            </a:extLst>
          </p:cNvPr>
          <p:cNvSpPr txBox="1"/>
          <p:nvPr/>
        </p:nvSpPr>
        <p:spPr>
          <a:xfrm>
            <a:off x="7551648" y="3612681"/>
            <a:ext cx="402252" cy="264037"/>
          </a:xfrm>
          <a:prstGeom prst="rect">
            <a:avLst/>
          </a:prstGeom>
          <a:noFill/>
        </p:spPr>
        <p:txBody>
          <a:bodyPr wrap="square">
            <a:spAutoFit/>
          </a:bodyPr>
          <a:lstStyle/>
          <a:p>
            <a:r>
              <a:rPr lang="en-US" altLang="zh-CN" sz="1100" dirty="0">
                <a:latin typeface="+mn-ea"/>
              </a:rPr>
              <a:t>4</a:t>
            </a:r>
            <a:endParaRPr lang="zh-CN" altLang="en-US" sz="1100" dirty="0"/>
          </a:p>
        </p:txBody>
      </p:sp>
      <p:sp>
        <p:nvSpPr>
          <p:cNvPr id="115" name="文本框 114">
            <a:extLst>
              <a:ext uri="{FF2B5EF4-FFF2-40B4-BE49-F238E27FC236}">
                <a16:creationId xmlns:a16="http://schemas.microsoft.com/office/drawing/2014/main" id="{57FF7CC3-5D95-23F2-D006-4743F1BE9E3D}"/>
              </a:ext>
            </a:extLst>
          </p:cNvPr>
          <p:cNvSpPr txBox="1"/>
          <p:nvPr/>
        </p:nvSpPr>
        <p:spPr>
          <a:xfrm>
            <a:off x="7920747" y="3980564"/>
            <a:ext cx="402252" cy="264037"/>
          </a:xfrm>
          <a:prstGeom prst="rect">
            <a:avLst/>
          </a:prstGeom>
          <a:noFill/>
        </p:spPr>
        <p:txBody>
          <a:bodyPr wrap="square">
            <a:spAutoFit/>
          </a:bodyPr>
          <a:lstStyle/>
          <a:p>
            <a:r>
              <a:rPr lang="en-US" altLang="zh-CN" sz="1100" dirty="0">
                <a:latin typeface="+mn-ea"/>
              </a:rPr>
              <a:t>4</a:t>
            </a:r>
            <a:endParaRPr lang="zh-CN" altLang="en-US" sz="1100" dirty="0"/>
          </a:p>
        </p:txBody>
      </p:sp>
      <p:sp>
        <p:nvSpPr>
          <p:cNvPr id="116" name="文本框 115">
            <a:extLst>
              <a:ext uri="{FF2B5EF4-FFF2-40B4-BE49-F238E27FC236}">
                <a16:creationId xmlns:a16="http://schemas.microsoft.com/office/drawing/2014/main" id="{7321917D-E737-BA6F-D7EA-CF2580F91FDA}"/>
              </a:ext>
            </a:extLst>
          </p:cNvPr>
          <p:cNvSpPr txBox="1"/>
          <p:nvPr/>
        </p:nvSpPr>
        <p:spPr>
          <a:xfrm>
            <a:off x="7536966" y="3223022"/>
            <a:ext cx="451514" cy="264037"/>
          </a:xfrm>
          <a:prstGeom prst="rect">
            <a:avLst/>
          </a:prstGeom>
          <a:noFill/>
        </p:spPr>
        <p:txBody>
          <a:bodyPr wrap="square">
            <a:spAutoFit/>
          </a:bodyPr>
          <a:lstStyle/>
          <a:p>
            <a:r>
              <a:rPr lang="en-US" altLang="zh-CN" sz="1100" dirty="0">
                <a:latin typeface="+mn-ea"/>
              </a:rPr>
              <a:t>2</a:t>
            </a:r>
            <a:endParaRPr lang="zh-CN" altLang="en-US" sz="1100" dirty="0"/>
          </a:p>
        </p:txBody>
      </p:sp>
      <p:sp>
        <p:nvSpPr>
          <p:cNvPr id="117" name="文本框 116">
            <a:extLst>
              <a:ext uri="{FF2B5EF4-FFF2-40B4-BE49-F238E27FC236}">
                <a16:creationId xmlns:a16="http://schemas.microsoft.com/office/drawing/2014/main" id="{DF415A93-9365-DD37-0852-E51A28A3D504}"/>
              </a:ext>
            </a:extLst>
          </p:cNvPr>
          <p:cNvSpPr txBox="1"/>
          <p:nvPr/>
        </p:nvSpPr>
        <p:spPr>
          <a:xfrm>
            <a:off x="7930502" y="3232523"/>
            <a:ext cx="625574" cy="264037"/>
          </a:xfrm>
          <a:prstGeom prst="rect">
            <a:avLst/>
          </a:prstGeom>
          <a:noFill/>
        </p:spPr>
        <p:txBody>
          <a:bodyPr wrap="square">
            <a:spAutoFit/>
          </a:bodyPr>
          <a:lstStyle/>
          <a:p>
            <a:r>
              <a:rPr lang="en-US" altLang="zh-CN" sz="1100" dirty="0">
                <a:latin typeface="+mn-ea"/>
              </a:rPr>
              <a:t>1</a:t>
            </a:r>
            <a:endParaRPr lang="zh-CN" altLang="en-US" sz="1100" dirty="0"/>
          </a:p>
        </p:txBody>
      </p:sp>
      <p:sp>
        <p:nvSpPr>
          <p:cNvPr id="118" name="文本框 117">
            <a:extLst>
              <a:ext uri="{FF2B5EF4-FFF2-40B4-BE49-F238E27FC236}">
                <a16:creationId xmlns:a16="http://schemas.microsoft.com/office/drawing/2014/main" id="{E0266D16-EF21-5529-596D-6B633B6BFB94}"/>
              </a:ext>
            </a:extLst>
          </p:cNvPr>
          <p:cNvSpPr txBox="1"/>
          <p:nvPr/>
        </p:nvSpPr>
        <p:spPr>
          <a:xfrm>
            <a:off x="6805826" y="3606640"/>
            <a:ext cx="402252" cy="264037"/>
          </a:xfrm>
          <a:prstGeom prst="rect">
            <a:avLst/>
          </a:prstGeom>
          <a:noFill/>
        </p:spPr>
        <p:txBody>
          <a:bodyPr wrap="square">
            <a:spAutoFit/>
          </a:bodyPr>
          <a:lstStyle/>
          <a:p>
            <a:r>
              <a:rPr lang="en-US" altLang="zh-CN" sz="1100" dirty="0">
                <a:latin typeface="+mn-ea"/>
              </a:rPr>
              <a:t>7</a:t>
            </a:r>
            <a:endParaRPr lang="zh-CN" altLang="en-US" sz="1100" dirty="0"/>
          </a:p>
        </p:txBody>
      </p:sp>
      <p:sp>
        <p:nvSpPr>
          <p:cNvPr id="119" name="文本框 118">
            <a:extLst>
              <a:ext uri="{FF2B5EF4-FFF2-40B4-BE49-F238E27FC236}">
                <a16:creationId xmlns:a16="http://schemas.microsoft.com/office/drawing/2014/main" id="{61C72842-BEE1-517B-3B22-2CF97A810575}"/>
              </a:ext>
            </a:extLst>
          </p:cNvPr>
          <p:cNvSpPr txBox="1"/>
          <p:nvPr/>
        </p:nvSpPr>
        <p:spPr>
          <a:xfrm>
            <a:off x="7203296" y="3620044"/>
            <a:ext cx="451514" cy="264037"/>
          </a:xfrm>
          <a:prstGeom prst="rect">
            <a:avLst/>
          </a:prstGeom>
          <a:noFill/>
        </p:spPr>
        <p:txBody>
          <a:bodyPr wrap="square">
            <a:spAutoFit/>
          </a:bodyPr>
          <a:lstStyle/>
          <a:p>
            <a:r>
              <a:rPr lang="en-US" altLang="zh-CN" sz="1100" dirty="0">
                <a:latin typeface="+mn-ea"/>
              </a:rPr>
              <a:t>6</a:t>
            </a:r>
            <a:endParaRPr lang="zh-CN" altLang="en-US" sz="1100" dirty="0"/>
          </a:p>
        </p:txBody>
      </p:sp>
      <p:sp>
        <p:nvSpPr>
          <p:cNvPr id="120" name="文本框 119">
            <a:extLst>
              <a:ext uri="{FF2B5EF4-FFF2-40B4-BE49-F238E27FC236}">
                <a16:creationId xmlns:a16="http://schemas.microsoft.com/office/drawing/2014/main" id="{75911744-FB47-C735-D739-BC19A15EB2CC}"/>
              </a:ext>
            </a:extLst>
          </p:cNvPr>
          <p:cNvSpPr txBox="1"/>
          <p:nvPr/>
        </p:nvSpPr>
        <p:spPr>
          <a:xfrm>
            <a:off x="7950203" y="3638163"/>
            <a:ext cx="625574" cy="264037"/>
          </a:xfrm>
          <a:prstGeom prst="rect">
            <a:avLst/>
          </a:prstGeom>
          <a:noFill/>
        </p:spPr>
        <p:txBody>
          <a:bodyPr wrap="square">
            <a:spAutoFit/>
          </a:bodyPr>
          <a:lstStyle/>
          <a:p>
            <a:r>
              <a:rPr lang="en-US" altLang="zh-CN" sz="1100" dirty="0">
                <a:latin typeface="+mn-ea"/>
              </a:rPr>
              <a:t>5</a:t>
            </a:r>
            <a:endParaRPr lang="zh-CN" altLang="en-US" sz="1100" dirty="0"/>
          </a:p>
        </p:txBody>
      </p:sp>
      <p:sp>
        <p:nvSpPr>
          <p:cNvPr id="121" name="文本框 120">
            <a:extLst>
              <a:ext uri="{FF2B5EF4-FFF2-40B4-BE49-F238E27FC236}">
                <a16:creationId xmlns:a16="http://schemas.microsoft.com/office/drawing/2014/main" id="{E8740A45-98B6-41F9-30F4-6A400131ACE8}"/>
              </a:ext>
            </a:extLst>
          </p:cNvPr>
          <p:cNvSpPr txBox="1"/>
          <p:nvPr/>
        </p:nvSpPr>
        <p:spPr>
          <a:xfrm>
            <a:off x="6822011" y="3979537"/>
            <a:ext cx="402252" cy="264037"/>
          </a:xfrm>
          <a:prstGeom prst="rect">
            <a:avLst/>
          </a:prstGeom>
          <a:noFill/>
        </p:spPr>
        <p:txBody>
          <a:bodyPr wrap="square">
            <a:spAutoFit/>
          </a:bodyPr>
          <a:lstStyle/>
          <a:p>
            <a:r>
              <a:rPr lang="en-US" altLang="zh-CN" sz="1100" dirty="0">
                <a:latin typeface="+mn-ea"/>
              </a:rPr>
              <a:t>8</a:t>
            </a:r>
            <a:endParaRPr lang="zh-CN" altLang="en-US" sz="1100" dirty="0"/>
          </a:p>
        </p:txBody>
      </p:sp>
      <p:sp>
        <p:nvSpPr>
          <p:cNvPr id="122" name="文本框 121">
            <a:extLst>
              <a:ext uri="{FF2B5EF4-FFF2-40B4-BE49-F238E27FC236}">
                <a16:creationId xmlns:a16="http://schemas.microsoft.com/office/drawing/2014/main" id="{55A90DFC-895B-F146-A485-AB177BF940DE}"/>
              </a:ext>
            </a:extLst>
          </p:cNvPr>
          <p:cNvSpPr txBox="1"/>
          <p:nvPr/>
        </p:nvSpPr>
        <p:spPr>
          <a:xfrm>
            <a:off x="7140518" y="3984632"/>
            <a:ext cx="451514" cy="264037"/>
          </a:xfrm>
          <a:prstGeom prst="rect">
            <a:avLst/>
          </a:prstGeom>
          <a:noFill/>
        </p:spPr>
        <p:txBody>
          <a:bodyPr wrap="square">
            <a:spAutoFit/>
          </a:bodyPr>
          <a:lstStyle/>
          <a:p>
            <a:r>
              <a:rPr lang="en-US" altLang="zh-CN" sz="1100" dirty="0">
                <a:latin typeface="+mn-ea"/>
              </a:rPr>
              <a:t>7</a:t>
            </a:r>
            <a:endParaRPr lang="zh-CN" altLang="en-US" sz="1100" dirty="0"/>
          </a:p>
        </p:txBody>
      </p:sp>
      <p:sp>
        <p:nvSpPr>
          <p:cNvPr id="123" name="文本框 122">
            <a:extLst>
              <a:ext uri="{FF2B5EF4-FFF2-40B4-BE49-F238E27FC236}">
                <a16:creationId xmlns:a16="http://schemas.microsoft.com/office/drawing/2014/main" id="{AB0B861E-838C-1F33-DCD3-621E096C82E6}"/>
              </a:ext>
            </a:extLst>
          </p:cNvPr>
          <p:cNvSpPr txBox="1"/>
          <p:nvPr/>
        </p:nvSpPr>
        <p:spPr>
          <a:xfrm>
            <a:off x="7537323" y="3984632"/>
            <a:ext cx="451514" cy="264037"/>
          </a:xfrm>
          <a:prstGeom prst="rect">
            <a:avLst/>
          </a:prstGeom>
          <a:noFill/>
        </p:spPr>
        <p:txBody>
          <a:bodyPr wrap="square">
            <a:spAutoFit/>
          </a:bodyPr>
          <a:lstStyle/>
          <a:p>
            <a:r>
              <a:rPr lang="en-US" altLang="zh-CN" sz="1100" dirty="0">
                <a:latin typeface="+mn-ea"/>
              </a:rPr>
              <a:t>5</a:t>
            </a:r>
            <a:endParaRPr lang="zh-CN" altLang="en-US" sz="1100" dirty="0"/>
          </a:p>
        </p:txBody>
      </p:sp>
      <p:graphicFrame>
        <p:nvGraphicFramePr>
          <p:cNvPr id="124" name="表格 124">
            <a:extLst>
              <a:ext uri="{FF2B5EF4-FFF2-40B4-BE49-F238E27FC236}">
                <a16:creationId xmlns:a16="http://schemas.microsoft.com/office/drawing/2014/main" id="{8426F54A-6FCF-20A7-4F96-F1C881BDB777}"/>
              </a:ext>
            </a:extLst>
          </p:cNvPr>
          <p:cNvGraphicFramePr>
            <a:graphicFrameLocks noGrp="1"/>
          </p:cNvGraphicFramePr>
          <p:nvPr>
            <p:extLst>
              <p:ext uri="{D42A27DB-BD31-4B8C-83A1-F6EECF244321}">
                <p14:modId xmlns:p14="http://schemas.microsoft.com/office/powerpoint/2010/main" val="2689938966"/>
              </p:ext>
            </p:extLst>
          </p:nvPr>
        </p:nvGraphicFramePr>
        <p:xfrm>
          <a:off x="791748" y="5094470"/>
          <a:ext cx="8127999" cy="74168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36066008"/>
                    </a:ext>
                  </a:extLst>
                </a:gridCol>
                <a:gridCol w="903111">
                  <a:extLst>
                    <a:ext uri="{9D8B030D-6E8A-4147-A177-3AD203B41FA5}">
                      <a16:colId xmlns:a16="http://schemas.microsoft.com/office/drawing/2014/main" val="3632143409"/>
                    </a:ext>
                  </a:extLst>
                </a:gridCol>
                <a:gridCol w="903111">
                  <a:extLst>
                    <a:ext uri="{9D8B030D-6E8A-4147-A177-3AD203B41FA5}">
                      <a16:colId xmlns:a16="http://schemas.microsoft.com/office/drawing/2014/main" val="4205458708"/>
                    </a:ext>
                  </a:extLst>
                </a:gridCol>
                <a:gridCol w="903111">
                  <a:extLst>
                    <a:ext uri="{9D8B030D-6E8A-4147-A177-3AD203B41FA5}">
                      <a16:colId xmlns:a16="http://schemas.microsoft.com/office/drawing/2014/main" val="2375600929"/>
                    </a:ext>
                  </a:extLst>
                </a:gridCol>
                <a:gridCol w="903111">
                  <a:extLst>
                    <a:ext uri="{9D8B030D-6E8A-4147-A177-3AD203B41FA5}">
                      <a16:colId xmlns:a16="http://schemas.microsoft.com/office/drawing/2014/main" val="1898099671"/>
                    </a:ext>
                  </a:extLst>
                </a:gridCol>
                <a:gridCol w="903111">
                  <a:extLst>
                    <a:ext uri="{9D8B030D-6E8A-4147-A177-3AD203B41FA5}">
                      <a16:colId xmlns:a16="http://schemas.microsoft.com/office/drawing/2014/main" val="3519247205"/>
                    </a:ext>
                  </a:extLst>
                </a:gridCol>
                <a:gridCol w="903111">
                  <a:extLst>
                    <a:ext uri="{9D8B030D-6E8A-4147-A177-3AD203B41FA5}">
                      <a16:colId xmlns:a16="http://schemas.microsoft.com/office/drawing/2014/main" val="3430372922"/>
                    </a:ext>
                  </a:extLst>
                </a:gridCol>
                <a:gridCol w="903111">
                  <a:extLst>
                    <a:ext uri="{9D8B030D-6E8A-4147-A177-3AD203B41FA5}">
                      <a16:colId xmlns:a16="http://schemas.microsoft.com/office/drawing/2014/main" val="2301801469"/>
                    </a:ext>
                  </a:extLst>
                </a:gridCol>
                <a:gridCol w="903111">
                  <a:extLst>
                    <a:ext uri="{9D8B030D-6E8A-4147-A177-3AD203B41FA5}">
                      <a16:colId xmlns:a16="http://schemas.microsoft.com/office/drawing/2014/main" val="239702763"/>
                    </a:ext>
                  </a:extLst>
                </a:gridCol>
              </a:tblGrid>
              <a:tr h="370840">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0.2</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0.3</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0.8</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0.6</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0.4</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0.4</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0.7</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285930"/>
                  </a:ext>
                </a:extLst>
              </a:tr>
              <a:tr h="370840">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2</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3</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4</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5</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6</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7</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8</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721042"/>
                  </a:ext>
                </a:extLst>
              </a:tr>
            </a:tbl>
          </a:graphicData>
        </a:graphic>
      </p:graphicFrame>
      <p:sp>
        <p:nvSpPr>
          <p:cNvPr id="125" name="文本框 124">
            <a:extLst>
              <a:ext uri="{FF2B5EF4-FFF2-40B4-BE49-F238E27FC236}">
                <a16:creationId xmlns:a16="http://schemas.microsoft.com/office/drawing/2014/main" id="{EAFD47B3-FDBC-C837-3EC1-FFEAE12AA261}"/>
              </a:ext>
            </a:extLst>
          </p:cNvPr>
          <p:cNvSpPr txBox="1"/>
          <p:nvPr/>
        </p:nvSpPr>
        <p:spPr>
          <a:xfrm>
            <a:off x="3935854" y="5920257"/>
            <a:ext cx="1375410" cy="276999"/>
          </a:xfrm>
          <a:prstGeom prst="rect">
            <a:avLst/>
          </a:prstGeom>
          <a:noFill/>
        </p:spPr>
        <p:txBody>
          <a:bodyPr wrap="square">
            <a:spAutoFit/>
          </a:bodyPr>
          <a:lstStyle/>
          <a:p>
            <a:r>
              <a:rPr lang="zh-CN" altLang="en-US" sz="1200" dirty="0"/>
              <a:t>位置索引表</a:t>
            </a:r>
          </a:p>
        </p:txBody>
      </p:sp>
      <p:sp>
        <p:nvSpPr>
          <p:cNvPr id="126" name="文本框 125">
            <a:extLst>
              <a:ext uri="{FF2B5EF4-FFF2-40B4-BE49-F238E27FC236}">
                <a16:creationId xmlns:a16="http://schemas.microsoft.com/office/drawing/2014/main" id="{F18B66F3-93E5-3233-1A34-53CC0C24A9D7}"/>
              </a:ext>
            </a:extLst>
          </p:cNvPr>
          <p:cNvSpPr txBox="1"/>
          <p:nvPr/>
        </p:nvSpPr>
        <p:spPr>
          <a:xfrm>
            <a:off x="8763457" y="4378662"/>
            <a:ext cx="1308225" cy="276999"/>
          </a:xfrm>
          <a:prstGeom prst="rect">
            <a:avLst/>
          </a:prstGeom>
          <a:noFill/>
        </p:spPr>
        <p:txBody>
          <a:bodyPr wrap="square">
            <a:spAutoFit/>
          </a:bodyPr>
          <a:lstStyle/>
          <a:p>
            <a:r>
              <a:rPr lang="zh-CN" altLang="en-US" sz="1200" dirty="0">
                <a:latin typeface="+mn-ea"/>
              </a:rPr>
              <a:t>根据索引指定值</a:t>
            </a:r>
            <a:endParaRPr lang="zh-CN" altLang="en-US" sz="1200" dirty="0"/>
          </a:p>
        </p:txBody>
      </p:sp>
      <p:sp>
        <p:nvSpPr>
          <p:cNvPr id="127" name="矩形 126">
            <a:extLst>
              <a:ext uri="{FF2B5EF4-FFF2-40B4-BE49-F238E27FC236}">
                <a16:creationId xmlns:a16="http://schemas.microsoft.com/office/drawing/2014/main" id="{7B423245-0CA8-9F73-EB82-55385EAE663B}"/>
              </a:ext>
            </a:extLst>
          </p:cNvPr>
          <p:cNvSpPr/>
          <p:nvPr/>
        </p:nvSpPr>
        <p:spPr>
          <a:xfrm>
            <a:off x="9748240" y="3925704"/>
            <a:ext cx="351291" cy="3727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59475934-7A0B-3D35-BED5-CBDE6270DD93}"/>
              </a:ext>
            </a:extLst>
          </p:cNvPr>
          <p:cNvSpPr/>
          <p:nvPr/>
        </p:nvSpPr>
        <p:spPr>
          <a:xfrm>
            <a:off x="9375972" y="3565184"/>
            <a:ext cx="351291" cy="37275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3B2E179F-3479-F919-7BD8-33ACAD191524}"/>
              </a:ext>
            </a:extLst>
          </p:cNvPr>
          <p:cNvSpPr/>
          <p:nvPr/>
        </p:nvSpPr>
        <p:spPr>
          <a:xfrm>
            <a:off x="9007899" y="3172936"/>
            <a:ext cx="351291" cy="3727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82CA72F4-3C11-3252-A5E0-A2153A36A613}"/>
              </a:ext>
            </a:extLst>
          </p:cNvPr>
          <p:cNvSpPr/>
          <p:nvPr/>
        </p:nvSpPr>
        <p:spPr>
          <a:xfrm>
            <a:off x="8613396" y="2808776"/>
            <a:ext cx="369332" cy="3693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1" name="表格 11">
            <a:extLst>
              <a:ext uri="{FF2B5EF4-FFF2-40B4-BE49-F238E27FC236}">
                <a16:creationId xmlns:a16="http://schemas.microsoft.com/office/drawing/2014/main" id="{178E9C97-4CD9-8535-411A-373E19A3DEBB}"/>
              </a:ext>
            </a:extLst>
          </p:cNvPr>
          <p:cNvGraphicFramePr>
            <a:graphicFrameLocks noGrp="1"/>
          </p:cNvGraphicFramePr>
          <p:nvPr>
            <p:extLst>
              <p:ext uri="{D42A27DB-BD31-4B8C-83A1-F6EECF244321}">
                <p14:modId xmlns:p14="http://schemas.microsoft.com/office/powerpoint/2010/main" val="2158127972"/>
              </p:ext>
            </p:extLst>
          </p:nvPr>
        </p:nvGraphicFramePr>
        <p:xfrm>
          <a:off x="8616332" y="2818277"/>
          <a:ext cx="1483200" cy="1483360"/>
        </p:xfrm>
        <a:graphic>
          <a:graphicData uri="http://schemas.openxmlformats.org/drawingml/2006/table">
            <a:tbl>
              <a:tblPr firstRow="1" bandRow="1">
                <a:tableStyleId>{5C22544A-7EE6-4342-B048-85BDC9FD1C3A}</a:tableStyleId>
              </a:tblPr>
              <a:tblGrid>
                <a:gridCol w="370800">
                  <a:extLst>
                    <a:ext uri="{9D8B030D-6E8A-4147-A177-3AD203B41FA5}">
                      <a16:colId xmlns:a16="http://schemas.microsoft.com/office/drawing/2014/main" val="3843853009"/>
                    </a:ext>
                  </a:extLst>
                </a:gridCol>
                <a:gridCol w="370800">
                  <a:extLst>
                    <a:ext uri="{9D8B030D-6E8A-4147-A177-3AD203B41FA5}">
                      <a16:colId xmlns:a16="http://schemas.microsoft.com/office/drawing/2014/main" val="3688993946"/>
                    </a:ext>
                  </a:extLst>
                </a:gridCol>
                <a:gridCol w="370800">
                  <a:extLst>
                    <a:ext uri="{9D8B030D-6E8A-4147-A177-3AD203B41FA5}">
                      <a16:colId xmlns:a16="http://schemas.microsoft.com/office/drawing/2014/main" val="1025149822"/>
                    </a:ext>
                  </a:extLst>
                </a:gridCol>
                <a:gridCol w="370800">
                  <a:extLst>
                    <a:ext uri="{9D8B030D-6E8A-4147-A177-3AD203B41FA5}">
                      <a16:colId xmlns:a16="http://schemas.microsoft.com/office/drawing/2014/main" val="2966383083"/>
                    </a:ext>
                  </a:extLst>
                </a:gridCol>
              </a:tblGrid>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800" b="1" kern="1200" dirty="0">
                          <a:solidFill>
                            <a:schemeClr val="lt1"/>
                          </a:solidFill>
                          <a:latin typeface="+mn-lt"/>
                          <a:ea typeface="+mn-ea"/>
                          <a:cs typeface="+mn-cs"/>
                        </a:rPr>
                        <a:t>0</a:t>
                      </a:r>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2121843"/>
                  </a:ext>
                </a:extLst>
              </a:tr>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9592513"/>
                  </a:ext>
                </a:extLst>
              </a:tr>
              <a:tr h="370840">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6398252"/>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500554"/>
                  </a:ext>
                </a:extLst>
              </a:tr>
            </a:tbl>
          </a:graphicData>
        </a:graphic>
      </p:graphicFrame>
      <p:sp>
        <p:nvSpPr>
          <p:cNvPr id="132" name="文本框 131">
            <a:extLst>
              <a:ext uri="{FF2B5EF4-FFF2-40B4-BE49-F238E27FC236}">
                <a16:creationId xmlns:a16="http://schemas.microsoft.com/office/drawing/2014/main" id="{D49350EF-900E-B797-4BFF-D4621CD7A529}"/>
              </a:ext>
            </a:extLst>
          </p:cNvPr>
          <p:cNvSpPr txBox="1"/>
          <p:nvPr/>
        </p:nvSpPr>
        <p:spPr>
          <a:xfrm>
            <a:off x="8620593" y="2864088"/>
            <a:ext cx="402252" cy="264037"/>
          </a:xfrm>
          <a:prstGeom prst="rect">
            <a:avLst/>
          </a:prstGeom>
          <a:noFill/>
        </p:spPr>
        <p:txBody>
          <a:bodyPr wrap="square">
            <a:spAutoFit/>
          </a:bodyPr>
          <a:lstStyle/>
          <a:p>
            <a:r>
              <a:rPr lang="en-US" altLang="zh-CN" sz="1100" dirty="0">
                <a:latin typeface="+mn-ea"/>
              </a:rPr>
              <a:t>0.1</a:t>
            </a:r>
            <a:endParaRPr lang="zh-CN" altLang="en-US" sz="1100" dirty="0"/>
          </a:p>
        </p:txBody>
      </p:sp>
      <p:sp>
        <p:nvSpPr>
          <p:cNvPr id="133" name="文本框 132">
            <a:extLst>
              <a:ext uri="{FF2B5EF4-FFF2-40B4-BE49-F238E27FC236}">
                <a16:creationId xmlns:a16="http://schemas.microsoft.com/office/drawing/2014/main" id="{535D2A90-146C-6D0B-1DFF-E098E31B9C83}"/>
              </a:ext>
            </a:extLst>
          </p:cNvPr>
          <p:cNvSpPr txBox="1"/>
          <p:nvPr/>
        </p:nvSpPr>
        <p:spPr>
          <a:xfrm>
            <a:off x="9032435" y="2867184"/>
            <a:ext cx="451514" cy="264037"/>
          </a:xfrm>
          <a:prstGeom prst="rect">
            <a:avLst/>
          </a:prstGeom>
          <a:noFill/>
        </p:spPr>
        <p:txBody>
          <a:bodyPr wrap="square">
            <a:spAutoFit/>
          </a:bodyPr>
          <a:lstStyle/>
          <a:p>
            <a:r>
              <a:rPr lang="en-US" altLang="zh-CN" sz="1100" dirty="0"/>
              <a:t>0.8</a:t>
            </a:r>
            <a:endParaRPr lang="zh-CN" altLang="en-US" sz="1100" dirty="0"/>
          </a:p>
        </p:txBody>
      </p:sp>
      <p:sp>
        <p:nvSpPr>
          <p:cNvPr id="134" name="文本框 133">
            <a:extLst>
              <a:ext uri="{FF2B5EF4-FFF2-40B4-BE49-F238E27FC236}">
                <a16:creationId xmlns:a16="http://schemas.microsoft.com/office/drawing/2014/main" id="{ED0D003A-85DB-A270-1899-71CFE3ED4077}"/>
              </a:ext>
            </a:extLst>
          </p:cNvPr>
          <p:cNvSpPr txBox="1"/>
          <p:nvPr/>
        </p:nvSpPr>
        <p:spPr>
          <a:xfrm>
            <a:off x="9371889" y="2878642"/>
            <a:ext cx="451514" cy="264037"/>
          </a:xfrm>
          <a:prstGeom prst="rect">
            <a:avLst/>
          </a:prstGeom>
          <a:noFill/>
        </p:spPr>
        <p:txBody>
          <a:bodyPr wrap="square">
            <a:spAutoFit/>
          </a:bodyPr>
          <a:lstStyle/>
          <a:p>
            <a:r>
              <a:rPr lang="en-US" altLang="zh-CN" sz="1100" dirty="0">
                <a:latin typeface="+mn-ea"/>
              </a:rPr>
              <a:t>0.2</a:t>
            </a:r>
            <a:endParaRPr lang="zh-CN" altLang="en-US" sz="1100" dirty="0"/>
          </a:p>
        </p:txBody>
      </p:sp>
      <p:sp>
        <p:nvSpPr>
          <p:cNvPr id="135" name="文本框 134">
            <a:extLst>
              <a:ext uri="{FF2B5EF4-FFF2-40B4-BE49-F238E27FC236}">
                <a16:creationId xmlns:a16="http://schemas.microsoft.com/office/drawing/2014/main" id="{8E3415A0-4202-ECED-2E2B-58DEC187289C}"/>
              </a:ext>
            </a:extLst>
          </p:cNvPr>
          <p:cNvSpPr txBox="1"/>
          <p:nvPr/>
        </p:nvSpPr>
        <p:spPr>
          <a:xfrm>
            <a:off x="9776733" y="2878642"/>
            <a:ext cx="625574" cy="264037"/>
          </a:xfrm>
          <a:prstGeom prst="rect">
            <a:avLst/>
          </a:prstGeom>
          <a:noFill/>
        </p:spPr>
        <p:txBody>
          <a:bodyPr wrap="square">
            <a:spAutoFit/>
          </a:bodyPr>
          <a:lstStyle/>
          <a:p>
            <a:r>
              <a:rPr lang="en-US" altLang="zh-CN" sz="1100" dirty="0">
                <a:latin typeface="+mn-ea"/>
              </a:rPr>
              <a:t>0.1</a:t>
            </a:r>
            <a:endParaRPr lang="zh-CN" altLang="en-US" sz="1100" dirty="0"/>
          </a:p>
        </p:txBody>
      </p:sp>
      <p:sp>
        <p:nvSpPr>
          <p:cNvPr id="136" name="文本框 135">
            <a:extLst>
              <a:ext uri="{FF2B5EF4-FFF2-40B4-BE49-F238E27FC236}">
                <a16:creationId xmlns:a16="http://schemas.microsoft.com/office/drawing/2014/main" id="{9FAD6A1A-374D-3420-45ED-1A406BE8E858}"/>
              </a:ext>
            </a:extLst>
          </p:cNvPr>
          <p:cNvSpPr txBox="1"/>
          <p:nvPr/>
        </p:nvSpPr>
        <p:spPr>
          <a:xfrm>
            <a:off x="8652725" y="3242059"/>
            <a:ext cx="402252" cy="264037"/>
          </a:xfrm>
          <a:prstGeom prst="rect">
            <a:avLst/>
          </a:prstGeom>
          <a:noFill/>
        </p:spPr>
        <p:txBody>
          <a:bodyPr wrap="square">
            <a:spAutoFit/>
          </a:bodyPr>
          <a:lstStyle/>
          <a:p>
            <a:r>
              <a:rPr lang="en-US" altLang="zh-CN" sz="1100" dirty="0"/>
              <a:t>0.6</a:t>
            </a:r>
            <a:endParaRPr lang="zh-CN" altLang="en-US" sz="1100" dirty="0"/>
          </a:p>
        </p:txBody>
      </p:sp>
      <p:sp>
        <p:nvSpPr>
          <p:cNvPr id="137" name="文本框 136">
            <a:extLst>
              <a:ext uri="{FF2B5EF4-FFF2-40B4-BE49-F238E27FC236}">
                <a16:creationId xmlns:a16="http://schemas.microsoft.com/office/drawing/2014/main" id="{0D176417-D304-EA25-4024-63E9D73C1284}"/>
              </a:ext>
            </a:extLst>
          </p:cNvPr>
          <p:cNvSpPr txBox="1"/>
          <p:nvPr/>
        </p:nvSpPr>
        <p:spPr>
          <a:xfrm>
            <a:off x="9027047" y="3251560"/>
            <a:ext cx="402252" cy="264037"/>
          </a:xfrm>
          <a:prstGeom prst="rect">
            <a:avLst/>
          </a:prstGeom>
          <a:noFill/>
        </p:spPr>
        <p:txBody>
          <a:bodyPr wrap="square">
            <a:spAutoFit/>
          </a:bodyPr>
          <a:lstStyle/>
          <a:p>
            <a:r>
              <a:rPr lang="en-US" altLang="zh-CN" sz="1100" dirty="0"/>
              <a:t>0.1</a:t>
            </a:r>
            <a:endParaRPr lang="zh-CN" altLang="en-US" sz="1100" dirty="0"/>
          </a:p>
        </p:txBody>
      </p:sp>
      <p:sp>
        <p:nvSpPr>
          <p:cNvPr id="138" name="文本框 137">
            <a:extLst>
              <a:ext uri="{FF2B5EF4-FFF2-40B4-BE49-F238E27FC236}">
                <a16:creationId xmlns:a16="http://schemas.microsoft.com/office/drawing/2014/main" id="{D2255DDB-7F31-0C1C-520B-A53B25CB8BB7}"/>
              </a:ext>
            </a:extLst>
          </p:cNvPr>
          <p:cNvSpPr txBox="1"/>
          <p:nvPr/>
        </p:nvSpPr>
        <p:spPr>
          <a:xfrm>
            <a:off x="9400484" y="3612681"/>
            <a:ext cx="402252" cy="264037"/>
          </a:xfrm>
          <a:prstGeom prst="rect">
            <a:avLst/>
          </a:prstGeom>
          <a:noFill/>
        </p:spPr>
        <p:txBody>
          <a:bodyPr wrap="square">
            <a:spAutoFit/>
          </a:bodyPr>
          <a:lstStyle/>
          <a:p>
            <a:r>
              <a:rPr lang="en-US" altLang="zh-CN" sz="1100" dirty="0"/>
              <a:t>0.1</a:t>
            </a:r>
            <a:endParaRPr lang="zh-CN" altLang="en-US" sz="1100" dirty="0"/>
          </a:p>
        </p:txBody>
      </p:sp>
      <p:sp>
        <p:nvSpPr>
          <p:cNvPr id="139" name="文本框 138">
            <a:extLst>
              <a:ext uri="{FF2B5EF4-FFF2-40B4-BE49-F238E27FC236}">
                <a16:creationId xmlns:a16="http://schemas.microsoft.com/office/drawing/2014/main" id="{104F235A-8AC3-8DCB-54C9-272D14585E48}"/>
              </a:ext>
            </a:extLst>
          </p:cNvPr>
          <p:cNvSpPr txBox="1"/>
          <p:nvPr/>
        </p:nvSpPr>
        <p:spPr>
          <a:xfrm>
            <a:off x="9777203" y="3980564"/>
            <a:ext cx="402252" cy="264037"/>
          </a:xfrm>
          <a:prstGeom prst="rect">
            <a:avLst/>
          </a:prstGeom>
          <a:noFill/>
        </p:spPr>
        <p:txBody>
          <a:bodyPr wrap="square">
            <a:spAutoFit/>
          </a:bodyPr>
          <a:lstStyle/>
          <a:p>
            <a:r>
              <a:rPr lang="en-US" altLang="zh-CN" sz="1100" dirty="0">
                <a:latin typeface="+mn-ea"/>
              </a:rPr>
              <a:t>0.1</a:t>
            </a:r>
            <a:endParaRPr lang="zh-CN" altLang="en-US" sz="1100" dirty="0"/>
          </a:p>
        </p:txBody>
      </p:sp>
      <p:sp>
        <p:nvSpPr>
          <p:cNvPr id="140" name="文本框 139">
            <a:extLst>
              <a:ext uri="{FF2B5EF4-FFF2-40B4-BE49-F238E27FC236}">
                <a16:creationId xmlns:a16="http://schemas.microsoft.com/office/drawing/2014/main" id="{28C9A377-B088-E14E-F6F7-45D605EC04E0}"/>
              </a:ext>
            </a:extLst>
          </p:cNvPr>
          <p:cNvSpPr txBox="1"/>
          <p:nvPr/>
        </p:nvSpPr>
        <p:spPr>
          <a:xfrm>
            <a:off x="9340082" y="3230642"/>
            <a:ext cx="451514" cy="264037"/>
          </a:xfrm>
          <a:prstGeom prst="rect">
            <a:avLst/>
          </a:prstGeom>
          <a:noFill/>
        </p:spPr>
        <p:txBody>
          <a:bodyPr wrap="square">
            <a:spAutoFit/>
          </a:bodyPr>
          <a:lstStyle/>
          <a:p>
            <a:r>
              <a:rPr lang="en-US" altLang="zh-CN" sz="1100" dirty="0">
                <a:latin typeface="+mn-ea"/>
              </a:rPr>
              <a:t>0.3</a:t>
            </a:r>
            <a:endParaRPr lang="zh-CN" altLang="en-US" sz="1100" dirty="0"/>
          </a:p>
        </p:txBody>
      </p:sp>
      <p:sp>
        <p:nvSpPr>
          <p:cNvPr id="141" name="文本框 140">
            <a:extLst>
              <a:ext uri="{FF2B5EF4-FFF2-40B4-BE49-F238E27FC236}">
                <a16:creationId xmlns:a16="http://schemas.microsoft.com/office/drawing/2014/main" id="{197A2B9E-946D-4A45-78A9-5C73CD08EDD4}"/>
              </a:ext>
            </a:extLst>
          </p:cNvPr>
          <p:cNvSpPr txBox="1"/>
          <p:nvPr/>
        </p:nvSpPr>
        <p:spPr>
          <a:xfrm>
            <a:off x="9748858" y="3232523"/>
            <a:ext cx="625574" cy="264037"/>
          </a:xfrm>
          <a:prstGeom prst="rect">
            <a:avLst/>
          </a:prstGeom>
          <a:noFill/>
        </p:spPr>
        <p:txBody>
          <a:bodyPr wrap="square">
            <a:spAutoFit/>
          </a:bodyPr>
          <a:lstStyle/>
          <a:p>
            <a:r>
              <a:rPr lang="en-US" altLang="zh-CN" sz="1100" dirty="0">
                <a:latin typeface="+mn-ea"/>
              </a:rPr>
              <a:t>0.2</a:t>
            </a:r>
            <a:endParaRPr lang="zh-CN" altLang="en-US" sz="1100" dirty="0"/>
          </a:p>
        </p:txBody>
      </p:sp>
      <p:sp>
        <p:nvSpPr>
          <p:cNvPr id="142" name="文本框 141">
            <a:extLst>
              <a:ext uri="{FF2B5EF4-FFF2-40B4-BE49-F238E27FC236}">
                <a16:creationId xmlns:a16="http://schemas.microsoft.com/office/drawing/2014/main" id="{7B44C01F-A958-968C-6259-7A03B7C06B7B}"/>
              </a:ext>
            </a:extLst>
          </p:cNvPr>
          <p:cNvSpPr txBox="1"/>
          <p:nvPr/>
        </p:nvSpPr>
        <p:spPr>
          <a:xfrm>
            <a:off x="8631802" y="3606640"/>
            <a:ext cx="402252" cy="264037"/>
          </a:xfrm>
          <a:prstGeom prst="rect">
            <a:avLst/>
          </a:prstGeom>
          <a:noFill/>
        </p:spPr>
        <p:txBody>
          <a:bodyPr wrap="square">
            <a:spAutoFit/>
          </a:bodyPr>
          <a:lstStyle/>
          <a:p>
            <a:r>
              <a:rPr lang="en-US" altLang="zh-CN" sz="1100" dirty="0"/>
              <a:t>0.4</a:t>
            </a:r>
            <a:endParaRPr lang="zh-CN" altLang="en-US" sz="1100" dirty="0"/>
          </a:p>
        </p:txBody>
      </p:sp>
      <p:sp>
        <p:nvSpPr>
          <p:cNvPr id="143" name="文本框 142">
            <a:extLst>
              <a:ext uri="{FF2B5EF4-FFF2-40B4-BE49-F238E27FC236}">
                <a16:creationId xmlns:a16="http://schemas.microsoft.com/office/drawing/2014/main" id="{185C49DC-75B5-7695-4749-AD78A1F64CA9}"/>
              </a:ext>
            </a:extLst>
          </p:cNvPr>
          <p:cNvSpPr txBox="1"/>
          <p:nvPr/>
        </p:nvSpPr>
        <p:spPr>
          <a:xfrm>
            <a:off x="8983552" y="3620044"/>
            <a:ext cx="451514" cy="264037"/>
          </a:xfrm>
          <a:prstGeom prst="rect">
            <a:avLst/>
          </a:prstGeom>
          <a:noFill/>
        </p:spPr>
        <p:txBody>
          <a:bodyPr wrap="square">
            <a:spAutoFit/>
          </a:bodyPr>
          <a:lstStyle/>
          <a:p>
            <a:r>
              <a:rPr lang="en-US" altLang="zh-CN" sz="1100" dirty="0">
                <a:latin typeface="+mn-ea"/>
              </a:rPr>
              <a:t>0.4</a:t>
            </a:r>
            <a:endParaRPr lang="zh-CN" altLang="en-US" sz="1100" dirty="0"/>
          </a:p>
        </p:txBody>
      </p:sp>
      <p:sp>
        <p:nvSpPr>
          <p:cNvPr id="144" name="文本框 143">
            <a:extLst>
              <a:ext uri="{FF2B5EF4-FFF2-40B4-BE49-F238E27FC236}">
                <a16:creationId xmlns:a16="http://schemas.microsoft.com/office/drawing/2014/main" id="{7C6B7051-3CD1-42F7-C949-6372F4A12DEA}"/>
              </a:ext>
            </a:extLst>
          </p:cNvPr>
          <p:cNvSpPr txBox="1"/>
          <p:nvPr/>
        </p:nvSpPr>
        <p:spPr>
          <a:xfrm>
            <a:off x="9730459" y="3638163"/>
            <a:ext cx="625574" cy="264037"/>
          </a:xfrm>
          <a:prstGeom prst="rect">
            <a:avLst/>
          </a:prstGeom>
          <a:noFill/>
        </p:spPr>
        <p:txBody>
          <a:bodyPr wrap="square">
            <a:spAutoFit/>
          </a:bodyPr>
          <a:lstStyle/>
          <a:p>
            <a:r>
              <a:rPr lang="en-US" altLang="zh-CN" sz="1100" dirty="0">
                <a:latin typeface="+mn-ea"/>
              </a:rPr>
              <a:t>0.8</a:t>
            </a:r>
            <a:endParaRPr lang="zh-CN" altLang="en-US" sz="1100" dirty="0"/>
          </a:p>
        </p:txBody>
      </p:sp>
      <p:sp>
        <p:nvSpPr>
          <p:cNvPr id="145" name="文本框 144">
            <a:extLst>
              <a:ext uri="{FF2B5EF4-FFF2-40B4-BE49-F238E27FC236}">
                <a16:creationId xmlns:a16="http://schemas.microsoft.com/office/drawing/2014/main" id="{01455F7C-08AB-76D9-3451-4F1E71474FF9}"/>
              </a:ext>
            </a:extLst>
          </p:cNvPr>
          <p:cNvSpPr txBox="1"/>
          <p:nvPr/>
        </p:nvSpPr>
        <p:spPr>
          <a:xfrm>
            <a:off x="8652725" y="3979537"/>
            <a:ext cx="402252" cy="264037"/>
          </a:xfrm>
          <a:prstGeom prst="rect">
            <a:avLst/>
          </a:prstGeom>
          <a:noFill/>
        </p:spPr>
        <p:txBody>
          <a:bodyPr wrap="square">
            <a:spAutoFit/>
          </a:bodyPr>
          <a:lstStyle/>
          <a:p>
            <a:r>
              <a:rPr lang="en-US" altLang="zh-CN" sz="1100" dirty="0"/>
              <a:t>0.7</a:t>
            </a:r>
            <a:endParaRPr lang="zh-CN" altLang="en-US" sz="1100" dirty="0"/>
          </a:p>
        </p:txBody>
      </p:sp>
      <p:sp>
        <p:nvSpPr>
          <p:cNvPr id="146" name="文本框 145">
            <a:extLst>
              <a:ext uri="{FF2B5EF4-FFF2-40B4-BE49-F238E27FC236}">
                <a16:creationId xmlns:a16="http://schemas.microsoft.com/office/drawing/2014/main" id="{EBFC1BE4-0D1A-A5F0-C2AA-8AB90CB36ED1}"/>
              </a:ext>
            </a:extLst>
          </p:cNvPr>
          <p:cNvSpPr txBox="1"/>
          <p:nvPr/>
        </p:nvSpPr>
        <p:spPr>
          <a:xfrm>
            <a:off x="8996974" y="3984632"/>
            <a:ext cx="451514" cy="264037"/>
          </a:xfrm>
          <a:prstGeom prst="rect">
            <a:avLst/>
          </a:prstGeom>
          <a:noFill/>
        </p:spPr>
        <p:txBody>
          <a:bodyPr wrap="square">
            <a:spAutoFit/>
          </a:bodyPr>
          <a:lstStyle/>
          <a:p>
            <a:r>
              <a:rPr lang="en-US" altLang="zh-CN" sz="1100" dirty="0">
                <a:latin typeface="+mn-ea"/>
              </a:rPr>
              <a:t>0.4</a:t>
            </a:r>
            <a:endParaRPr lang="zh-CN" altLang="en-US" sz="1100" dirty="0"/>
          </a:p>
        </p:txBody>
      </p:sp>
      <p:sp>
        <p:nvSpPr>
          <p:cNvPr id="147" name="文本框 146">
            <a:extLst>
              <a:ext uri="{FF2B5EF4-FFF2-40B4-BE49-F238E27FC236}">
                <a16:creationId xmlns:a16="http://schemas.microsoft.com/office/drawing/2014/main" id="{2459DB9A-817B-FC4C-F5BF-522924BF6988}"/>
              </a:ext>
            </a:extLst>
          </p:cNvPr>
          <p:cNvSpPr txBox="1"/>
          <p:nvPr/>
        </p:nvSpPr>
        <p:spPr>
          <a:xfrm>
            <a:off x="9363299" y="3984632"/>
            <a:ext cx="451514" cy="264037"/>
          </a:xfrm>
          <a:prstGeom prst="rect">
            <a:avLst/>
          </a:prstGeom>
          <a:noFill/>
        </p:spPr>
        <p:txBody>
          <a:bodyPr wrap="square">
            <a:spAutoFit/>
          </a:bodyPr>
          <a:lstStyle/>
          <a:p>
            <a:r>
              <a:rPr lang="en-US" altLang="zh-CN" sz="1100" dirty="0">
                <a:latin typeface="+mn-ea"/>
              </a:rPr>
              <a:t>0.6</a:t>
            </a:r>
            <a:endParaRPr lang="zh-CN" altLang="en-US" sz="1100" dirty="0"/>
          </a:p>
        </p:txBody>
      </p:sp>
    </p:spTree>
    <p:extLst>
      <p:ext uri="{BB962C8B-B14F-4D97-AF65-F5344CB8AC3E}">
        <p14:creationId xmlns:p14="http://schemas.microsoft.com/office/powerpoint/2010/main" val="3512227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0605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24098" y="182836"/>
            <a:ext cx="2339102" cy="523220"/>
          </a:xfrm>
          <a:prstGeom prst="rect">
            <a:avLst/>
          </a:prstGeom>
          <a:noFill/>
        </p:spPr>
        <p:txBody>
          <a:bodyPr wrap="none" rtlCol="0">
            <a:spAutoFit/>
          </a:bodyPr>
          <a:lstStyle/>
          <a:p>
            <a:r>
              <a:rPr lang="zh-CN" altLang="en-US" sz="2800" dirty="0"/>
              <a:t>自注意力机制</a:t>
            </a:r>
          </a:p>
        </p:txBody>
      </p:sp>
      <mc:AlternateContent xmlns:mc="http://schemas.openxmlformats.org/markup-compatibility/2006" xmlns:a14="http://schemas.microsoft.com/office/drawing/2010/main">
        <mc:Choice Requires="a14">
          <p:sp>
            <p:nvSpPr>
              <p:cNvPr id="6" name="文本框 5"/>
              <p:cNvSpPr txBox="1"/>
              <p:nvPr/>
            </p:nvSpPr>
            <p:spPr>
              <a:xfrm>
                <a:off x="3134665" y="2802010"/>
                <a:ext cx="1150892" cy="276999"/>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oMath>
                </a14:m>
                <a:r>
                  <a:rPr lang="en-US" altLang="zh-CN" dirty="0"/>
                  <a:t>=[0,2,0,2]</a:t>
                </a:r>
              </a:p>
            </p:txBody>
          </p:sp>
        </mc:Choice>
        <mc:Fallback xmlns="">
          <p:sp>
            <p:nvSpPr>
              <p:cNvPr id="6" name="文本框 5"/>
              <p:cNvSpPr txBox="1">
                <a:spLocks noRot="1" noChangeAspect="1" noMove="1" noResize="1" noEditPoints="1" noAdjustHandles="1" noChangeArrowheads="1" noChangeShapeType="1" noTextEdit="1"/>
              </p:cNvSpPr>
              <p:nvPr/>
            </p:nvSpPr>
            <p:spPr>
              <a:xfrm>
                <a:off x="3134665" y="2802010"/>
                <a:ext cx="1150892" cy="276999"/>
              </a:xfrm>
              <a:prstGeom prst="rect">
                <a:avLst/>
              </a:prstGeom>
              <a:blipFill rotWithShape="1">
                <a:blip r:embed="rId2"/>
                <a:stretch>
                  <a:fillRect l="-27" t="-1058" r="-3260" b="1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059423" y="1934082"/>
                <a:ext cx="1463040" cy="369332"/>
              </a:xfrm>
              <a:prstGeom prst="rect">
                <a:avLst/>
              </a:prstGeom>
              <a:noFill/>
            </p:spPr>
            <p:txBody>
              <a:bodyPr wrap="square">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oMath>
                </a14:m>
                <a:r>
                  <a:rPr lang="en-US" altLang="zh-CN" dirty="0"/>
                  <a:t>=[1,0,1,0]</a:t>
                </a:r>
              </a:p>
            </p:txBody>
          </p:sp>
        </mc:Choice>
        <mc:Fallback xmlns="">
          <p:sp>
            <p:nvSpPr>
              <p:cNvPr id="9" name="文本框 8"/>
              <p:cNvSpPr txBox="1">
                <a:spLocks noRot="1" noChangeAspect="1" noMove="1" noResize="1" noEditPoints="1" noAdjustHandles="1" noChangeArrowheads="1" noChangeShapeType="1" noTextEdit="1"/>
              </p:cNvSpPr>
              <p:nvPr/>
            </p:nvSpPr>
            <p:spPr>
              <a:xfrm>
                <a:off x="3059423" y="1934082"/>
                <a:ext cx="1463040" cy="369332"/>
              </a:xfrm>
              <a:prstGeom prst="rect">
                <a:avLst/>
              </a:prstGeom>
              <a:blipFill rotWithShape="1">
                <a:blip r:embed="rId3"/>
                <a:stretch>
                  <a:fillRect l="-43" t="-137" r="43" b="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134665" y="3577605"/>
                <a:ext cx="1150892" cy="276999"/>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m:t>
                        </m:r>
                      </m:sub>
                    </m:sSub>
                  </m:oMath>
                </a14:m>
                <a:r>
                  <a:rPr lang="en-US" altLang="zh-CN" dirty="0"/>
                  <a:t>=[1,1,1,1]</a:t>
                </a:r>
              </a:p>
            </p:txBody>
          </p:sp>
        </mc:Choice>
        <mc:Fallback xmlns="">
          <p:sp>
            <p:nvSpPr>
              <p:cNvPr id="10" name="文本框 9"/>
              <p:cNvSpPr txBox="1">
                <a:spLocks noRot="1" noChangeAspect="1" noMove="1" noResize="1" noEditPoints="1" noAdjustHandles="1" noChangeArrowheads="1" noChangeShapeType="1" noTextEdit="1"/>
              </p:cNvSpPr>
              <p:nvPr/>
            </p:nvSpPr>
            <p:spPr>
              <a:xfrm>
                <a:off x="3134665" y="3577605"/>
                <a:ext cx="1150892" cy="276999"/>
              </a:xfrm>
              <a:prstGeom prst="rect">
                <a:avLst/>
              </a:prstGeom>
              <a:blipFill rotWithShape="1">
                <a:blip r:embed="rId4"/>
                <a:stretch>
                  <a:fillRect l="-27" t="-922" r="-3260" b="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5357014" y="1004404"/>
                <a:ext cx="1557413" cy="1114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sSubSup>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0,0,1</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1,1,0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0,1,0</m:t>
                                                </m:r>
                                              </m:e>
                                            </m:d>
                                          </m:e>
                                        </m:m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1,1,0</m:t>
                                                </m:r>
                                              </m:e>
                                            </m:d>
                                          </m:e>
                                        </m:mr>
                                      </m:m>
                                    </m:e>
                                  </m:mr>
                                </m:m>
                              </m:e>
                            </m:mr>
                          </m:m>
                        </m:e>
                      </m:d>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5357014" y="1004404"/>
                <a:ext cx="1557413" cy="1114344"/>
              </a:xfrm>
              <a:prstGeom prst="rect">
                <a:avLst/>
              </a:prstGeom>
              <a:blipFill rotWithShape="1">
                <a:blip r:embed="rId5"/>
                <a:stretch>
                  <a:fillRect l="-10" t="-42" r="35" b="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339381" y="2396761"/>
                <a:ext cx="1608709" cy="1114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1</m:t>
                          </m:r>
                        </m:sub>
                        <m:sup>
                          <m:r>
                            <a:rPr lang="en-US" altLang="zh-CN" b="0" i="1" smtClean="0">
                              <a:latin typeface="Cambria Math" panose="02040503050406030204" pitchFamily="18" charset="0"/>
                            </a:rPr>
                            <m:t>𝑞</m:t>
                          </m:r>
                        </m:sup>
                      </m:sSubSup>
                      <m:r>
                        <a:rPr lang="en-US" altLang="zh-CN" i="1">
                          <a:latin typeface="Cambria Math" panose="02040503050406030204" pitchFamily="18" charset="0"/>
                        </a:rPr>
                        <m:t> </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1,0,1</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0,0,1</m:t>
                                                </m:r>
                                              </m:e>
                                            </m:d>
                                          </m:e>
                                        </m:m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0,1,1</m:t>
                                                </m:r>
                                              </m:e>
                                            </m:d>
                                          </m:e>
                                        </m:mr>
                                      </m:m>
                                    </m:e>
                                  </m:mr>
                                </m:m>
                              </m:e>
                            </m:mr>
                          </m:m>
                        </m:e>
                      </m:d>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339381" y="2396761"/>
                <a:ext cx="1608709" cy="1114344"/>
              </a:xfrm>
              <a:prstGeom prst="rect">
                <a:avLst/>
              </a:prstGeom>
              <a:blipFill rotWithShape="1">
                <a:blip r:embed="rId6"/>
                <a:stretch>
                  <a:fillRect l="-19" t="-24" r="34"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351404" y="3789118"/>
                <a:ext cx="1608709" cy="1114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1</m:t>
                          </m:r>
                        </m:sub>
                        <m:sup>
                          <m:r>
                            <a:rPr lang="en-US" altLang="zh-CN" b="0" i="1" smtClean="0">
                              <a:latin typeface="Cambria Math" panose="02040503050406030204" pitchFamily="18" charset="0"/>
                            </a:rPr>
                            <m:t>𝑣</m:t>
                          </m:r>
                        </m:sup>
                      </m:sSubSup>
                      <m:r>
                        <a:rPr lang="en-US" altLang="zh-CN" i="1">
                          <a:latin typeface="Cambria Math" panose="02040503050406030204" pitchFamily="18" charset="0"/>
                        </a:rPr>
                        <m:t> </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0,2,0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0,3,0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1,0,3</m:t>
                                                </m:r>
                                              </m:e>
                                            </m:d>
                                          </m:e>
                                        </m:m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1,1,0</m:t>
                                                </m:r>
                                              </m:e>
                                            </m:d>
                                          </m:e>
                                        </m:mr>
                                      </m:m>
                                    </m:e>
                                  </m:mr>
                                </m:m>
                              </m:e>
                            </m:mr>
                          </m:m>
                        </m:e>
                      </m:d>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351404" y="3789118"/>
                <a:ext cx="1608709" cy="1114344"/>
              </a:xfrm>
              <a:prstGeom prst="rect">
                <a:avLst/>
              </a:prstGeom>
              <a:blipFill rotWithShape="1">
                <a:blip r:embed="rId7"/>
                <a:stretch>
                  <a:fillRect l="-16" t="-7" r="32" b="56"/>
                </a:stretch>
              </a:blipFill>
            </p:spPr>
            <p:txBody>
              <a:bodyPr/>
              <a:lstStyle/>
              <a:p>
                <a:r>
                  <a:rPr lang="zh-CN" altLang="en-US">
                    <a:noFill/>
                  </a:rPr>
                  <a:t> </a:t>
                </a:r>
              </a:p>
            </p:txBody>
          </p:sp>
        </mc:Fallback>
      </mc:AlternateContent>
      <p:cxnSp>
        <p:nvCxnSpPr>
          <p:cNvPr id="17" name="直接箭头连接符 16"/>
          <p:cNvCxnSpPr>
            <a:stCxn id="9" idx="3"/>
            <a:endCxn id="13" idx="1"/>
          </p:cNvCxnSpPr>
          <p:nvPr/>
        </p:nvCxnSpPr>
        <p:spPr>
          <a:xfrm flipV="1">
            <a:off x="4522463" y="1561576"/>
            <a:ext cx="834551" cy="557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385404" y="1516997"/>
            <a:ext cx="800219" cy="276999"/>
          </a:xfrm>
          <a:prstGeom prst="rect">
            <a:avLst/>
          </a:prstGeom>
          <a:noFill/>
        </p:spPr>
        <p:txBody>
          <a:bodyPr wrap="none" rtlCol="0">
            <a:spAutoFit/>
          </a:bodyPr>
          <a:lstStyle/>
          <a:p>
            <a:r>
              <a:rPr lang="zh-CN" altLang="en-US" sz="1200" dirty="0"/>
              <a:t>矩阵乘法</a:t>
            </a:r>
          </a:p>
        </p:txBody>
      </p:sp>
      <p:cxnSp>
        <p:nvCxnSpPr>
          <p:cNvPr id="19" name="直接箭头连接符 18"/>
          <p:cNvCxnSpPr>
            <a:stCxn id="13" idx="3"/>
            <a:endCxn id="22" idx="1"/>
          </p:cNvCxnSpPr>
          <p:nvPr/>
        </p:nvCxnSpPr>
        <p:spPr>
          <a:xfrm flipV="1">
            <a:off x="6914427" y="1189070"/>
            <a:ext cx="221797" cy="372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7136224" y="1004404"/>
                <a:ext cx="1257495"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K</m:t>
                        </m:r>
                      </m:e>
                      <m:sub>
                        <m:r>
                          <a:rPr lang="en-US" altLang="zh-CN" i="1">
                            <a:latin typeface="Cambria Math" panose="02040503050406030204" pitchFamily="18" charset="0"/>
                          </a:rPr>
                          <m:t>1</m:t>
                        </m:r>
                      </m:sub>
                    </m:sSub>
                  </m:oMath>
                </a14:m>
                <a:r>
                  <a:rPr lang="en-US" altLang="zh-CN" dirty="0"/>
                  <a:t>=[0,1,1]</a:t>
                </a:r>
              </a:p>
            </p:txBody>
          </p:sp>
        </mc:Choice>
        <mc:Fallback xmlns="">
          <p:sp>
            <p:nvSpPr>
              <p:cNvPr id="22" name="文本框 21"/>
              <p:cNvSpPr txBox="1">
                <a:spLocks noRot="1" noChangeAspect="1" noMove="1" noResize="1" noEditPoints="1" noAdjustHandles="1" noChangeArrowheads="1" noChangeShapeType="1" noTextEdit="1"/>
              </p:cNvSpPr>
              <p:nvPr/>
            </p:nvSpPr>
            <p:spPr>
              <a:xfrm>
                <a:off x="7136224" y="1004404"/>
                <a:ext cx="1257495" cy="369332"/>
              </a:xfrm>
              <a:prstGeom prst="rect">
                <a:avLst/>
              </a:prstGeom>
              <a:blipFill rotWithShape="1">
                <a:blip r:embed="rId8"/>
                <a:stretch>
                  <a:fillRect l="-7" t="-127" r="23" b="63"/>
                </a:stretch>
              </a:blipFill>
            </p:spPr>
            <p:txBody>
              <a:bodyPr/>
              <a:lstStyle/>
              <a:p>
                <a:r>
                  <a:rPr lang="zh-CN" altLang="en-US">
                    <a:noFill/>
                  </a:rPr>
                  <a:t> </a:t>
                </a:r>
              </a:p>
            </p:txBody>
          </p:sp>
        </mc:Fallback>
      </mc:AlternateContent>
      <p:cxnSp>
        <p:nvCxnSpPr>
          <p:cNvPr id="23" name="直接箭头连接符 22"/>
          <p:cNvCxnSpPr>
            <a:stCxn id="9" idx="3"/>
            <a:endCxn id="14" idx="1"/>
          </p:cNvCxnSpPr>
          <p:nvPr/>
        </p:nvCxnSpPr>
        <p:spPr>
          <a:xfrm>
            <a:off x="4522463" y="2118748"/>
            <a:ext cx="816918" cy="835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9" idx="3"/>
            <a:endCxn id="15" idx="1"/>
          </p:cNvCxnSpPr>
          <p:nvPr/>
        </p:nvCxnSpPr>
        <p:spPr>
          <a:xfrm>
            <a:off x="4522463" y="2118748"/>
            <a:ext cx="828941" cy="2227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4" idx="3"/>
          </p:cNvCxnSpPr>
          <p:nvPr/>
        </p:nvCxnSpPr>
        <p:spPr>
          <a:xfrm flipV="1">
            <a:off x="6948090" y="2594551"/>
            <a:ext cx="281579" cy="359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5" idx="3"/>
          </p:cNvCxnSpPr>
          <p:nvPr/>
        </p:nvCxnSpPr>
        <p:spPr>
          <a:xfrm flipV="1">
            <a:off x="6960113" y="4042444"/>
            <a:ext cx="201811" cy="30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8703223" y="997943"/>
                <a:ext cx="3606003" cy="374590"/>
              </a:xfrm>
              <a:prstGeom prst="rect">
                <a:avLst/>
              </a:prstGeom>
              <a:noFill/>
            </p:spPr>
            <p:txBody>
              <a:bodyPr wrap="square">
                <a:spAutoFit/>
              </a:bodyPr>
              <a:lstStyle/>
              <a:p>
                <a14:m>
                  <m:oMath xmlns:m="http://schemas.openxmlformats.org/officeDocument/2006/math">
                    <m:sSubSup>
                      <m:sSubSupPr>
                        <m:ctrlPr>
                          <a:rPr lang="en-US" altLang="zh-CN" i="1" smtClean="0">
                            <a:latin typeface="Cambria Math" panose="02040503050406030204" pitchFamily="18" charset="0"/>
                          </a:rPr>
                        </m:ctrlPr>
                      </m:sSub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1</m:t>
                            </m:r>
                          </m:sub>
                        </m:sSub>
                        <m:r>
                          <a:rPr lang="en-US" altLang="zh-CN" i="1">
                            <a:latin typeface="Cambria Math" panose="02040503050406030204" pitchFamily="18" charset="0"/>
                          </a:rPr>
                          <m:t>𝐾</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=2</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b="0" i="1" smtClean="0">
                                <a:latin typeface="Cambria Math" panose="02040503050406030204" pitchFamily="18" charset="0"/>
                              </a:rPr>
                              <m:t>1</m:t>
                            </m:r>
                          </m:sub>
                        </m:sSub>
                        <m:r>
                          <a:rPr lang="en-US" altLang="zh-CN" i="1">
                            <a:latin typeface="Cambria Math" panose="02040503050406030204" pitchFamily="18" charset="0"/>
                          </a:rPr>
                          <m:t>𝐾</m:t>
                        </m:r>
                      </m:e>
                      <m:sub>
                        <m:r>
                          <a:rPr lang="en-US" altLang="zh-CN" b="0" i="1" smtClean="0">
                            <a:latin typeface="Cambria Math" panose="02040503050406030204" pitchFamily="18" charset="0"/>
                          </a:rPr>
                          <m:t>2</m:t>
                        </m:r>
                      </m:sub>
                      <m:sup>
                        <m:r>
                          <a:rPr lang="en-US" altLang="zh-CN" i="1">
                            <a:latin typeface="Cambria Math" panose="02040503050406030204" pitchFamily="18" charset="0"/>
                          </a:rPr>
                          <m:t>𝑇</m:t>
                        </m:r>
                      </m:sup>
                    </m:sSubSup>
                    <m:r>
                      <a:rPr lang="en-US" altLang="zh-CN" i="1">
                        <a:latin typeface="Cambria Math" panose="02040503050406030204" pitchFamily="18" charset="0"/>
                      </a:rPr>
                      <m:t> </m:t>
                    </m:r>
                  </m:oMath>
                </a14:m>
                <a:r>
                  <a:rPr lang="en-US" altLang="zh-CN" dirty="0"/>
                  <a:t>=4, </a:t>
                </a:r>
                <a14:m>
                  <m:oMath xmlns:m="http://schemas.openxmlformats.org/officeDocument/2006/math">
                    <m:sSubSup>
                      <m:sSubSupPr>
                        <m:ctrlPr>
                          <a:rPr lang="en-US" altLang="zh-CN" i="1">
                            <a:latin typeface="Cambria Math" panose="02040503050406030204" pitchFamily="18" charset="0"/>
                          </a:rPr>
                        </m:ctrlPr>
                      </m:sSub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b="0" i="1" smtClean="0">
                                <a:latin typeface="Cambria Math" panose="02040503050406030204" pitchFamily="18" charset="0"/>
                              </a:rPr>
                              <m:t>1</m:t>
                            </m:r>
                          </m:sub>
                        </m:sSub>
                        <m:r>
                          <a:rPr lang="en-US" altLang="zh-CN" i="1">
                            <a:latin typeface="Cambria Math" panose="02040503050406030204" pitchFamily="18" charset="0"/>
                          </a:rPr>
                          <m:t>𝐾</m:t>
                        </m:r>
                      </m:e>
                      <m:sub>
                        <m:r>
                          <a:rPr lang="en-US" altLang="zh-CN" b="0" i="1" smtClean="0">
                            <a:latin typeface="Cambria Math" panose="02040503050406030204" pitchFamily="18" charset="0"/>
                          </a:rPr>
                          <m:t>3</m:t>
                        </m:r>
                      </m:sub>
                      <m:sup>
                        <m:r>
                          <a:rPr lang="en-US" altLang="zh-CN" i="1">
                            <a:latin typeface="Cambria Math" panose="02040503050406030204" pitchFamily="18" charset="0"/>
                          </a:rPr>
                          <m:t>𝑇</m:t>
                        </m:r>
                      </m:sup>
                    </m:sSubSup>
                    <m:r>
                      <a:rPr lang="en-US" altLang="zh-CN" b="0" i="1" smtClean="0">
                        <a:latin typeface="Cambria Math" panose="02040503050406030204" pitchFamily="18" charset="0"/>
                      </a:rPr>
                      <m:t>=4</m:t>
                    </m:r>
                  </m:oMath>
                </a14:m>
                <a:endParaRPr lang="en-US" altLang="zh-CN" dirty="0"/>
              </a:p>
            </p:txBody>
          </p:sp>
        </mc:Choice>
        <mc:Fallback xmlns="">
          <p:sp>
            <p:nvSpPr>
              <p:cNvPr id="32" name="文本框 31"/>
              <p:cNvSpPr txBox="1">
                <a:spLocks noRot="1" noChangeAspect="1" noMove="1" noResize="1" noEditPoints="1" noAdjustHandles="1" noChangeArrowheads="1" noChangeShapeType="1" noTextEdit="1"/>
              </p:cNvSpPr>
              <p:nvPr/>
            </p:nvSpPr>
            <p:spPr>
              <a:xfrm>
                <a:off x="8703223" y="997943"/>
                <a:ext cx="3606003" cy="374590"/>
              </a:xfrm>
              <a:prstGeom prst="rect">
                <a:avLst/>
              </a:prstGeom>
              <a:blipFill rotWithShape="1">
                <a:blip r:embed="rId9"/>
                <a:stretch>
                  <a:fillRect l="-15" t="-96" r="11" b="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7199646" y="3752619"/>
                <a:ext cx="1257495"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i="1">
                            <a:latin typeface="Cambria Math" panose="02040503050406030204" pitchFamily="18" charset="0"/>
                          </a:rPr>
                          <m:t>1</m:t>
                        </m:r>
                      </m:sub>
                    </m:sSub>
                  </m:oMath>
                </a14:m>
                <a:r>
                  <a:rPr lang="en-US" altLang="zh-CN" dirty="0"/>
                  <a:t>=[1,2,3]</a:t>
                </a:r>
              </a:p>
            </p:txBody>
          </p:sp>
        </mc:Choice>
        <mc:Fallback xmlns="">
          <p:sp>
            <p:nvSpPr>
              <p:cNvPr id="33" name="文本框 32"/>
              <p:cNvSpPr txBox="1">
                <a:spLocks noRot="1" noChangeAspect="1" noMove="1" noResize="1" noEditPoints="1" noAdjustHandles="1" noChangeArrowheads="1" noChangeShapeType="1" noTextEdit="1"/>
              </p:cNvSpPr>
              <p:nvPr/>
            </p:nvSpPr>
            <p:spPr>
              <a:xfrm>
                <a:off x="7199646" y="3752619"/>
                <a:ext cx="1257495" cy="369332"/>
              </a:xfrm>
              <a:prstGeom prst="rect">
                <a:avLst/>
              </a:prstGeom>
              <a:blipFill rotWithShape="1">
                <a:blip r:embed="rId10"/>
                <a:stretch>
                  <a:fillRect l="-1" t="-109" r="17" b="45"/>
                </a:stretch>
              </a:blipFill>
            </p:spPr>
            <p:txBody>
              <a:bodyPr/>
              <a:lstStyle/>
              <a:p>
                <a:r>
                  <a:rPr lang="zh-CN" altLang="en-US">
                    <a:noFill/>
                  </a:rPr>
                  <a:t> </a:t>
                </a:r>
              </a:p>
            </p:txBody>
          </p:sp>
        </mc:Fallback>
      </mc:AlternateContent>
      <p:cxnSp>
        <p:nvCxnSpPr>
          <p:cNvPr id="34" name="直接箭头连接符 33"/>
          <p:cNvCxnSpPr>
            <a:endCxn id="13" idx="1"/>
          </p:cNvCxnSpPr>
          <p:nvPr/>
        </p:nvCxnSpPr>
        <p:spPr>
          <a:xfrm flipV="1">
            <a:off x="4441631" y="1561576"/>
            <a:ext cx="915383" cy="137893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14" idx="1"/>
          </p:cNvCxnSpPr>
          <p:nvPr/>
        </p:nvCxnSpPr>
        <p:spPr>
          <a:xfrm>
            <a:off x="4436021" y="2939701"/>
            <a:ext cx="903360" cy="1423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15" idx="1"/>
          </p:cNvCxnSpPr>
          <p:nvPr/>
        </p:nvCxnSpPr>
        <p:spPr>
          <a:xfrm>
            <a:off x="4432815" y="2939701"/>
            <a:ext cx="918589" cy="14065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3" idx="3"/>
            <a:endCxn id="47" idx="1"/>
          </p:cNvCxnSpPr>
          <p:nvPr/>
        </p:nvCxnSpPr>
        <p:spPr>
          <a:xfrm flipV="1">
            <a:off x="6914427" y="1551941"/>
            <a:ext cx="239430" cy="963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p:cNvSpPr txBox="1"/>
              <p:nvPr/>
            </p:nvSpPr>
            <p:spPr>
              <a:xfrm>
                <a:off x="7153857" y="1367275"/>
                <a:ext cx="1257495"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K</m:t>
                        </m:r>
                      </m:e>
                      <m:sub>
                        <m:r>
                          <a:rPr lang="en-US" altLang="zh-CN" b="0" i="1" smtClean="0">
                            <a:latin typeface="Cambria Math" panose="02040503050406030204" pitchFamily="18" charset="0"/>
                          </a:rPr>
                          <m:t>2</m:t>
                        </m:r>
                      </m:sub>
                    </m:sSub>
                  </m:oMath>
                </a14:m>
                <a:r>
                  <a:rPr lang="en-US" altLang="zh-CN" dirty="0"/>
                  <a:t>=[4,4,0]</a:t>
                </a:r>
              </a:p>
            </p:txBody>
          </p:sp>
        </mc:Choice>
        <mc:Fallback xmlns="">
          <p:sp>
            <p:nvSpPr>
              <p:cNvPr id="47" name="文本框 46"/>
              <p:cNvSpPr txBox="1">
                <a:spLocks noRot="1" noChangeAspect="1" noMove="1" noResize="1" noEditPoints="1" noAdjustHandles="1" noChangeArrowheads="1" noChangeShapeType="1" noTextEdit="1"/>
              </p:cNvSpPr>
              <p:nvPr/>
            </p:nvSpPr>
            <p:spPr>
              <a:xfrm>
                <a:off x="7153857" y="1367275"/>
                <a:ext cx="1257495" cy="369332"/>
              </a:xfrm>
              <a:prstGeom prst="rect">
                <a:avLst/>
              </a:prstGeom>
              <a:blipFill rotWithShape="1">
                <a:blip r:embed="rId11"/>
                <a:stretch>
                  <a:fillRect l="-46" t="-32" r="11" b="140"/>
                </a:stretch>
              </a:blipFill>
            </p:spPr>
            <p:txBody>
              <a:bodyPr/>
              <a:lstStyle/>
              <a:p>
                <a:r>
                  <a:rPr lang="zh-CN" altLang="en-US">
                    <a:noFill/>
                  </a:rPr>
                  <a:t> </a:t>
                </a:r>
              </a:p>
            </p:txBody>
          </p:sp>
        </mc:Fallback>
      </mc:AlternateContent>
      <p:cxnSp>
        <p:nvCxnSpPr>
          <p:cNvPr id="48" name="直接箭头连接符 47"/>
          <p:cNvCxnSpPr>
            <a:stCxn id="14" idx="3"/>
          </p:cNvCxnSpPr>
          <p:nvPr/>
        </p:nvCxnSpPr>
        <p:spPr>
          <a:xfrm>
            <a:off x="6948090" y="2953933"/>
            <a:ext cx="205767" cy="6037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p:cNvSpPr txBox="1"/>
              <p:nvPr/>
            </p:nvSpPr>
            <p:spPr>
              <a:xfrm>
                <a:off x="7175617" y="2795667"/>
                <a:ext cx="1257495"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m:t>
                        </m:r>
                      </m:sub>
                    </m:sSub>
                  </m:oMath>
                </a14:m>
                <a:r>
                  <a:rPr lang="en-US" altLang="zh-CN" dirty="0"/>
                  <a:t>=[2,2,2]</a:t>
                </a:r>
              </a:p>
            </p:txBody>
          </p:sp>
        </mc:Choice>
        <mc:Fallback xmlns="">
          <p:sp>
            <p:nvSpPr>
              <p:cNvPr id="49" name="文本框 48"/>
              <p:cNvSpPr txBox="1">
                <a:spLocks noRot="1" noChangeAspect="1" noMove="1" noResize="1" noEditPoints="1" noAdjustHandles="1" noChangeArrowheads="1" noChangeShapeType="1" noTextEdit="1"/>
              </p:cNvSpPr>
              <p:nvPr/>
            </p:nvSpPr>
            <p:spPr>
              <a:xfrm>
                <a:off x="7175617" y="2795667"/>
                <a:ext cx="1257495" cy="369332"/>
              </a:xfrm>
              <a:prstGeom prst="rect">
                <a:avLst/>
              </a:prstGeom>
              <a:blipFill rotWithShape="1">
                <a:blip r:embed="rId12"/>
                <a:stretch>
                  <a:fillRect l="-9" t="-107" r="25" b="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7199646" y="4220083"/>
                <a:ext cx="1257495"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2</m:t>
                        </m:r>
                      </m:sub>
                    </m:sSub>
                  </m:oMath>
                </a14:m>
                <a:r>
                  <a:rPr lang="en-US" altLang="zh-CN" dirty="0"/>
                  <a:t>=[2,8,0]</a:t>
                </a:r>
              </a:p>
            </p:txBody>
          </p:sp>
        </mc:Choice>
        <mc:Fallback xmlns="">
          <p:sp>
            <p:nvSpPr>
              <p:cNvPr id="50" name="文本框 49"/>
              <p:cNvSpPr txBox="1">
                <a:spLocks noRot="1" noChangeAspect="1" noMove="1" noResize="1" noEditPoints="1" noAdjustHandles="1" noChangeArrowheads="1" noChangeShapeType="1" noTextEdit="1"/>
              </p:cNvSpPr>
              <p:nvPr/>
            </p:nvSpPr>
            <p:spPr>
              <a:xfrm>
                <a:off x="7199646" y="4220083"/>
                <a:ext cx="1257495" cy="369332"/>
              </a:xfrm>
              <a:prstGeom prst="rect">
                <a:avLst/>
              </a:prstGeom>
              <a:blipFill rotWithShape="1">
                <a:blip r:embed="rId13"/>
                <a:stretch>
                  <a:fillRect l="-1" t="-138" r="17" b="73"/>
                </a:stretch>
              </a:blipFill>
            </p:spPr>
            <p:txBody>
              <a:bodyPr/>
              <a:lstStyle/>
              <a:p>
                <a:r>
                  <a:rPr lang="zh-CN" altLang="en-US">
                    <a:noFill/>
                  </a:rPr>
                  <a:t> </a:t>
                </a:r>
              </a:p>
            </p:txBody>
          </p:sp>
        </mc:Fallback>
      </mc:AlternateContent>
      <p:cxnSp>
        <p:nvCxnSpPr>
          <p:cNvPr id="51" name="直接箭头连接符 50"/>
          <p:cNvCxnSpPr>
            <a:stCxn id="15" idx="3"/>
          </p:cNvCxnSpPr>
          <p:nvPr/>
        </p:nvCxnSpPr>
        <p:spPr>
          <a:xfrm>
            <a:off x="6960113" y="4346290"/>
            <a:ext cx="227511" cy="7433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3" idx="1"/>
          </p:cNvCxnSpPr>
          <p:nvPr/>
        </p:nvCxnSpPr>
        <p:spPr>
          <a:xfrm flipV="1">
            <a:off x="4281648" y="1561576"/>
            <a:ext cx="1075366" cy="216389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3"/>
          </p:cNvCxnSpPr>
          <p:nvPr/>
        </p:nvCxnSpPr>
        <p:spPr>
          <a:xfrm flipV="1">
            <a:off x="4285557" y="2892822"/>
            <a:ext cx="1033735" cy="82328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3"/>
            <a:endCxn id="15" idx="1"/>
          </p:cNvCxnSpPr>
          <p:nvPr/>
        </p:nvCxnSpPr>
        <p:spPr>
          <a:xfrm>
            <a:off x="4285557" y="3716105"/>
            <a:ext cx="1065847" cy="6301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13" idx="3"/>
          </p:cNvCxnSpPr>
          <p:nvPr/>
        </p:nvCxnSpPr>
        <p:spPr>
          <a:xfrm>
            <a:off x="6914427" y="1561576"/>
            <a:ext cx="221797" cy="40327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p:cNvSpPr txBox="1"/>
              <p:nvPr/>
            </p:nvSpPr>
            <p:spPr>
              <a:xfrm>
                <a:off x="7187624" y="1791485"/>
                <a:ext cx="1257495"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K</m:t>
                        </m:r>
                      </m:e>
                      <m:sub>
                        <m:r>
                          <a:rPr lang="en-US" altLang="zh-CN" b="0" i="1" smtClean="0">
                            <a:latin typeface="Cambria Math" panose="02040503050406030204" pitchFamily="18" charset="0"/>
                          </a:rPr>
                          <m:t>3</m:t>
                        </m:r>
                      </m:sub>
                    </m:sSub>
                  </m:oMath>
                </a14:m>
                <a:r>
                  <a:rPr lang="en-US" altLang="zh-CN" dirty="0"/>
                  <a:t>=[2,3,1]</a:t>
                </a:r>
              </a:p>
            </p:txBody>
          </p:sp>
        </mc:Choice>
        <mc:Fallback xmlns="">
          <p:sp>
            <p:nvSpPr>
              <p:cNvPr id="64" name="文本框 63"/>
              <p:cNvSpPr txBox="1">
                <a:spLocks noRot="1" noChangeAspect="1" noMove="1" noResize="1" noEditPoints="1" noAdjustHandles="1" noChangeArrowheads="1" noChangeShapeType="1" noTextEdit="1"/>
              </p:cNvSpPr>
              <p:nvPr/>
            </p:nvSpPr>
            <p:spPr>
              <a:xfrm>
                <a:off x="7187624" y="1791485"/>
                <a:ext cx="1257495" cy="369332"/>
              </a:xfrm>
              <a:prstGeom prst="rect">
                <a:avLst/>
              </a:prstGeom>
              <a:blipFill rotWithShape="1">
                <a:blip r:embed="rId14"/>
                <a:stretch>
                  <a:fillRect l="-5" t="-41" r="20" b="148"/>
                </a:stretch>
              </a:blipFill>
            </p:spPr>
            <p:txBody>
              <a:bodyPr/>
              <a:lstStyle/>
              <a:p>
                <a:r>
                  <a:rPr lang="zh-CN" altLang="en-US">
                    <a:noFill/>
                  </a:rPr>
                  <a:t> </a:t>
                </a:r>
              </a:p>
            </p:txBody>
          </p:sp>
        </mc:Fallback>
      </mc:AlternateContent>
      <p:cxnSp>
        <p:nvCxnSpPr>
          <p:cNvPr id="65" name="直接箭头连接符 64"/>
          <p:cNvCxnSpPr>
            <a:stCxn id="14" idx="3"/>
          </p:cNvCxnSpPr>
          <p:nvPr/>
        </p:nvCxnSpPr>
        <p:spPr>
          <a:xfrm>
            <a:off x="6948090" y="2953933"/>
            <a:ext cx="196950" cy="46365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文本框 67"/>
              <p:cNvSpPr txBox="1"/>
              <p:nvPr/>
            </p:nvSpPr>
            <p:spPr>
              <a:xfrm>
                <a:off x="7199646" y="3190824"/>
                <a:ext cx="1257495"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3</m:t>
                        </m:r>
                      </m:sub>
                    </m:sSub>
                  </m:oMath>
                </a14:m>
                <a:r>
                  <a:rPr lang="en-US" altLang="zh-CN" dirty="0"/>
                  <a:t>=[2,1,3]</a:t>
                </a:r>
              </a:p>
            </p:txBody>
          </p:sp>
        </mc:Choice>
        <mc:Fallback xmlns="">
          <p:sp>
            <p:nvSpPr>
              <p:cNvPr id="68" name="文本框 67"/>
              <p:cNvSpPr txBox="1">
                <a:spLocks noRot="1" noChangeAspect="1" noMove="1" noResize="1" noEditPoints="1" noAdjustHandles="1" noChangeArrowheads="1" noChangeShapeType="1" noTextEdit="1"/>
              </p:cNvSpPr>
              <p:nvPr/>
            </p:nvSpPr>
            <p:spPr>
              <a:xfrm>
                <a:off x="7199646" y="3190824"/>
                <a:ext cx="1257495" cy="369332"/>
              </a:xfrm>
              <a:prstGeom prst="rect">
                <a:avLst/>
              </a:prstGeom>
              <a:blipFill rotWithShape="1">
                <a:blip r:embed="rId15"/>
                <a:stretch>
                  <a:fillRect l="-1" t="-158" r="17" b="94"/>
                </a:stretch>
              </a:blipFill>
            </p:spPr>
            <p:txBody>
              <a:bodyPr/>
              <a:lstStyle/>
              <a:p>
                <a:r>
                  <a:rPr lang="zh-CN" altLang="en-US">
                    <a:noFill/>
                  </a:rPr>
                  <a:t> </a:t>
                </a:r>
              </a:p>
            </p:txBody>
          </p:sp>
        </mc:Fallback>
      </mc:AlternateContent>
      <p:cxnSp>
        <p:nvCxnSpPr>
          <p:cNvPr id="69" name="直接箭头连接符 68"/>
          <p:cNvCxnSpPr>
            <a:stCxn id="15" idx="3"/>
          </p:cNvCxnSpPr>
          <p:nvPr/>
        </p:nvCxnSpPr>
        <p:spPr>
          <a:xfrm>
            <a:off x="6960113" y="4346290"/>
            <a:ext cx="240343" cy="4864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69"/>
              <p:cNvSpPr txBox="1"/>
              <p:nvPr/>
            </p:nvSpPr>
            <p:spPr>
              <a:xfrm>
                <a:off x="7259077" y="4677876"/>
                <a:ext cx="1257495"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3</m:t>
                        </m:r>
                      </m:sub>
                    </m:sSub>
                  </m:oMath>
                </a14:m>
                <a:r>
                  <a:rPr lang="en-US" altLang="zh-CN" dirty="0"/>
                  <a:t>=[2,6,3]</a:t>
                </a:r>
              </a:p>
            </p:txBody>
          </p:sp>
        </mc:Choice>
        <mc:Fallback xmlns="">
          <p:sp>
            <p:nvSpPr>
              <p:cNvPr id="70" name="文本框 69"/>
              <p:cNvSpPr txBox="1">
                <a:spLocks noRot="1" noChangeAspect="1" noMove="1" noResize="1" noEditPoints="1" noAdjustHandles="1" noChangeArrowheads="1" noChangeShapeType="1" noTextEdit="1"/>
              </p:cNvSpPr>
              <p:nvPr/>
            </p:nvSpPr>
            <p:spPr>
              <a:xfrm>
                <a:off x="7259077" y="4677876"/>
                <a:ext cx="1257495" cy="369332"/>
              </a:xfrm>
              <a:prstGeom prst="rect">
                <a:avLst/>
              </a:prstGeom>
              <a:blipFill rotWithShape="1">
                <a:blip r:embed="rId16"/>
                <a:stretch>
                  <a:fillRect l="-31" t="-126" r="47" b="62"/>
                </a:stretch>
              </a:blipFill>
            </p:spPr>
            <p:txBody>
              <a:bodyPr/>
              <a:lstStyle/>
              <a:p>
                <a:r>
                  <a:rPr lang="zh-CN" altLang="en-US">
                    <a:noFill/>
                  </a:rPr>
                  <a:t> </a:t>
                </a:r>
              </a:p>
            </p:txBody>
          </p:sp>
        </mc:Fallback>
      </mc:AlternateContent>
      <p:pic>
        <p:nvPicPr>
          <p:cNvPr id="75" name="图片 74"/>
          <p:cNvPicPr>
            <a:picLocks noChangeAspect="1"/>
          </p:cNvPicPr>
          <p:nvPr/>
        </p:nvPicPr>
        <p:blipFill>
          <a:blip r:embed="rId17"/>
          <a:stretch>
            <a:fillRect/>
          </a:stretch>
        </p:blipFill>
        <p:spPr>
          <a:xfrm>
            <a:off x="0" y="5232708"/>
            <a:ext cx="5649113" cy="885949"/>
          </a:xfrm>
          <a:prstGeom prst="rect">
            <a:avLst/>
          </a:prstGeom>
        </p:spPr>
      </p:pic>
      <p:cxnSp>
        <p:nvCxnSpPr>
          <p:cNvPr id="76" name="直接箭头连接符 75"/>
          <p:cNvCxnSpPr/>
          <p:nvPr/>
        </p:nvCxnSpPr>
        <p:spPr>
          <a:xfrm>
            <a:off x="8220663" y="1189070"/>
            <a:ext cx="482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p:cNvSpPr txBox="1"/>
              <p:nvPr/>
            </p:nvSpPr>
            <p:spPr>
              <a:xfrm>
                <a:off x="7175617" y="2430468"/>
                <a:ext cx="1257495"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i="1">
                            <a:latin typeface="Cambria Math" panose="02040503050406030204" pitchFamily="18" charset="0"/>
                          </a:rPr>
                          <m:t>1</m:t>
                        </m:r>
                      </m:sub>
                    </m:sSub>
                  </m:oMath>
                </a14:m>
                <a:r>
                  <a:rPr lang="en-US" altLang="zh-CN" dirty="0"/>
                  <a:t>=[1,0,2]</a:t>
                </a:r>
              </a:p>
            </p:txBody>
          </p:sp>
        </mc:Choice>
        <mc:Fallback xmlns="">
          <p:sp>
            <p:nvSpPr>
              <p:cNvPr id="79" name="文本框 78"/>
              <p:cNvSpPr txBox="1">
                <a:spLocks noRot="1" noChangeAspect="1" noMove="1" noResize="1" noEditPoints="1" noAdjustHandles="1" noChangeArrowheads="1" noChangeShapeType="1" noTextEdit="1"/>
              </p:cNvSpPr>
              <p:nvPr/>
            </p:nvSpPr>
            <p:spPr>
              <a:xfrm>
                <a:off x="7175617" y="2430468"/>
                <a:ext cx="1257495" cy="369332"/>
              </a:xfrm>
              <a:prstGeom prst="rect">
                <a:avLst/>
              </a:prstGeom>
              <a:blipFill rotWithShape="1">
                <a:blip r:embed="rId18"/>
                <a:stretch>
                  <a:fillRect l="-9" t="-87" r="25" b="23"/>
                </a:stretch>
              </a:blipFill>
            </p:spPr>
            <p:txBody>
              <a:bodyPr/>
              <a:lstStyle/>
              <a:p>
                <a:r>
                  <a:rPr lang="zh-CN" altLang="en-US">
                    <a:noFill/>
                  </a:rPr>
                  <a:t> </a:t>
                </a:r>
              </a:p>
            </p:txBody>
          </p:sp>
        </mc:Fallback>
      </mc:AlternateContent>
      <p:cxnSp>
        <p:nvCxnSpPr>
          <p:cNvPr id="83" name="直接箭头连接符 82"/>
          <p:cNvCxnSpPr/>
          <p:nvPr/>
        </p:nvCxnSpPr>
        <p:spPr>
          <a:xfrm>
            <a:off x="10295648" y="1367275"/>
            <a:ext cx="0" cy="225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10295647" y="1308617"/>
            <a:ext cx="697820" cy="276999"/>
          </a:xfrm>
          <a:prstGeom prst="rect">
            <a:avLst/>
          </a:prstGeom>
          <a:noFill/>
        </p:spPr>
        <p:txBody>
          <a:bodyPr wrap="none" rtlCol="0">
            <a:spAutoFit/>
          </a:bodyPr>
          <a:lstStyle/>
          <a:p>
            <a:r>
              <a:rPr lang="en-US" altLang="zh-CN" sz="1200" dirty="0" err="1"/>
              <a:t>Softmax</a:t>
            </a:r>
            <a:endParaRPr lang="zh-CN" altLang="en-US" sz="1200" dirty="0"/>
          </a:p>
        </p:txBody>
      </p:sp>
      <p:pic>
        <p:nvPicPr>
          <p:cNvPr id="88" name="图片 87"/>
          <p:cNvPicPr>
            <a:picLocks noChangeAspect="1"/>
          </p:cNvPicPr>
          <p:nvPr/>
        </p:nvPicPr>
        <p:blipFill>
          <a:blip r:embed="rId19"/>
          <a:stretch>
            <a:fillRect/>
          </a:stretch>
        </p:blipFill>
        <p:spPr>
          <a:xfrm>
            <a:off x="10793045" y="146701"/>
            <a:ext cx="1058451" cy="705634"/>
          </a:xfrm>
          <a:prstGeom prst="rect">
            <a:avLst/>
          </a:prstGeom>
        </p:spPr>
      </p:pic>
      <mc:AlternateContent xmlns:mc="http://schemas.openxmlformats.org/markup-compatibility/2006" xmlns:a14="http://schemas.microsoft.com/office/drawing/2010/main">
        <mc:Choice Requires="a14">
          <p:sp>
            <p:nvSpPr>
              <p:cNvPr id="90" name="文本框 89"/>
              <p:cNvSpPr txBox="1"/>
              <p:nvPr/>
            </p:nvSpPr>
            <p:spPr>
              <a:xfrm>
                <a:off x="9011369" y="1578547"/>
                <a:ext cx="2952975" cy="369332"/>
              </a:xfrm>
              <a:prstGeom prst="rect">
                <a:avLst/>
              </a:prstGeom>
              <a:noFill/>
            </p:spPr>
            <p:txBody>
              <a:bodyPr wrap="square">
                <a:spAutoFit/>
              </a:bodyPr>
              <a:lstStyle/>
              <a:p>
                <a:r>
                  <a:rPr lang="en-US" altLang="zh-CN" dirty="0"/>
                  <a:t>Softmax(</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1</m:t>
                        </m:r>
                      </m:sub>
                    </m:sSub>
                    <m:r>
                      <a:rPr lang="en-US" altLang="zh-CN" i="1">
                        <a:latin typeface="Cambria Math" panose="02040503050406030204" pitchFamily="18" charset="0"/>
                      </a:rPr>
                      <m:t> </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oMath>
                </a14:m>
                <a:r>
                  <a:rPr lang="en-US" altLang="zh-CN" dirty="0"/>
                  <a:t>=[0.0,0.5,0.5]</a:t>
                </a:r>
                <a:endParaRPr lang="zh-CN" altLang="en-US" dirty="0"/>
              </a:p>
            </p:txBody>
          </p:sp>
        </mc:Choice>
        <mc:Fallback xmlns="">
          <p:sp>
            <p:nvSpPr>
              <p:cNvPr id="90" name="文本框 89"/>
              <p:cNvSpPr txBox="1">
                <a:spLocks noRot="1" noChangeAspect="1" noMove="1" noResize="1" noEditPoints="1" noAdjustHandles="1" noChangeArrowheads="1" noChangeShapeType="1" noTextEdit="1"/>
              </p:cNvSpPr>
              <p:nvPr/>
            </p:nvSpPr>
            <p:spPr>
              <a:xfrm>
                <a:off x="9011369" y="1578547"/>
                <a:ext cx="2952975" cy="369332"/>
              </a:xfrm>
              <a:prstGeom prst="rect">
                <a:avLst/>
              </a:prstGeom>
              <a:blipFill rotWithShape="1">
                <a:blip r:embed="rId20"/>
                <a:stretch>
                  <a:fillRect l="-3" t="-155" r="10" b="90"/>
                </a:stretch>
              </a:blipFill>
            </p:spPr>
            <p:txBody>
              <a:bodyPr/>
              <a:lstStyle/>
              <a:p>
                <a:r>
                  <a:rPr lang="zh-CN" altLang="en-US">
                    <a:noFill/>
                  </a:rPr>
                  <a:t> </a:t>
                </a:r>
              </a:p>
            </p:txBody>
          </p:sp>
        </mc:Fallback>
      </mc:AlternateContent>
      <p:cxnSp>
        <p:nvCxnSpPr>
          <p:cNvPr id="91" name="直接箭头连接符 90"/>
          <p:cNvCxnSpPr/>
          <p:nvPr/>
        </p:nvCxnSpPr>
        <p:spPr>
          <a:xfrm>
            <a:off x="10315476" y="2038906"/>
            <a:ext cx="0" cy="225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本框 91"/>
              <p:cNvSpPr txBox="1"/>
              <p:nvPr/>
            </p:nvSpPr>
            <p:spPr>
              <a:xfrm>
                <a:off x="10315475" y="1980248"/>
                <a:ext cx="1215013" cy="276999"/>
              </a:xfrm>
              <a:prstGeom prst="rect">
                <a:avLst/>
              </a:prstGeom>
              <a:noFill/>
            </p:spPr>
            <p:txBody>
              <a:bodyPr wrap="none" rtlCol="0">
                <a:spAutoFit/>
              </a:bodyPr>
              <a:lstStyle/>
              <a:p>
                <a:r>
                  <a:rPr lang="en-US" altLang="zh-CN" sz="1200" dirty="0"/>
                  <a:t>Softmax(</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𝑄</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 </m:t>
                    </m:r>
                    <m:r>
                      <a:rPr lang="en-US" altLang="zh-CN" sz="1200" b="0" i="1" smtClean="0">
                        <a:latin typeface="Cambria Math" panose="02040503050406030204" pitchFamily="18" charset="0"/>
                      </a:rPr>
                      <m:t>𝐾</m:t>
                    </m:r>
                    <m:r>
                      <a:rPr lang="en-US" altLang="zh-CN" sz="1200" b="0" i="1" smtClean="0">
                        <a:latin typeface="Cambria Math" panose="02040503050406030204" pitchFamily="18" charset="0"/>
                      </a:rPr>
                      <m:t>)</m:t>
                    </m:r>
                    <m:r>
                      <m:rPr>
                        <m:sty m:val="p"/>
                      </m:rPr>
                      <a:rPr lang="en-US" altLang="zh-CN" sz="1200" b="0" i="0" smtClean="0">
                        <a:latin typeface="Cambria Math" panose="02040503050406030204" pitchFamily="18" charset="0"/>
                      </a:rPr>
                      <m:t>V</m:t>
                    </m:r>
                  </m:oMath>
                </a14:m>
                <a:endParaRPr lang="zh-CN" altLang="en-US" sz="1200" dirty="0"/>
              </a:p>
            </p:txBody>
          </p:sp>
        </mc:Choice>
        <mc:Fallback xmlns="">
          <p:sp>
            <p:nvSpPr>
              <p:cNvPr id="92" name="文本框 91"/>
              <p:cNvSpPr txBox="1">
                <a:spLocks noRot="1" noChangeAspect="1" noMove="1" noResize="1" noEditPoints="1" noAdjustHandles="1" noChangeArrowheads="1" noChangeShapeType="1" noTextEdit="1"/>
              </p:cNvSpPr>
              <p:nvPr/>
            </p:nvSpPr>
            <p:spPr>
              <a:xfrm>
                <a:off x="10315475" y="1980248"/>
                <a:ext cx="1215013" cy="276999"/>
              </a:xfrm>
              <a:prstGeom prst="rect">
                <a:avLst/>
              </a:prstGeom>
              <a:blipFill rotWithShape="1">
                <a:blip r:embed="rId21"/>
                <a:stretch>
                  <a:fillRect l="-44" t="-115" r="13" b="165"/>
                </a:stretch>
              </a:blipFill>
            </p:spPr>
            <p:txBody>
              <a:bodyPr/>
              <a:lstStyle/>
              <a:p>
                <a:r>
                  <a:rPr lang="zh-CN" altLang="en-US">
                    <a:noFill/>
                  </a:rPr>
                  <a:t> </a:t>
                </a:r>
              </a:p>
            </p:txBody>
          </p:sp>
        </mc:Fallback>
      </mc:AlternateContent>
      <p:sp>
        <p:nvSpPr>
          <p:cNvPr id="93" name="文本框 92"/>
          <p:cNvSpPr txBox="1"/>
          <p:nvPr/>
        </p:nvSpPr>
        <p:spPr>
          <a:xfrm>
            <a:off x="8979101" y="2323021"/>
            <a:ext cx="2952975" cy="923330"/>
          </a:xfrm>
          <a:prstGeom prst="rect">
            <a:avLst/>
          </a:prstGeom>
          <a:noFill/>
        </p:spPr>
        <p:txBody>
          <a:bodyPr wrap="square">
            <a:spAutoFit/>
          </a:bodyPr>
          <a:lstStyle/>
          <a:p>
            <a:pPr marL="342900" indent="-342900">
              <a:buAutoNum type="arabicPeriod"/>
            </a:pPr>
            <a:r>
              <a:rPr lang="en-US" altLang="zh-CN" dirty="0"/>
              <a:t>0.0*[1,2,3]=[0,0,0]</a:t>
            </a:r>
          </a:p>
          <a:p>
            <a:pPr marL="342900" indent="-342900">
              <a:buAutoNum type="arabicPeriod"/>
            </a:pPr>
            <a:r>
              <a:rPr lang="en-US" altLang="zh-CN" dirty="0"/>
              <a:t>0.5*[2,8,0]=[1,4,0]</a:t>
            </a:r>
          </a:p>
          <a:p>
            <a:pPr marL="342900" indent="-342900">
              <a:buAutoNum type="arabicPeriod"/>
            </a:pPr>
            <a:r>
              <a:rPr lang="en-US" altLang="zh-CN" dirty="0"/>
              <a:t>0.5*[2,6,3]=[1,3,1.5]</a:t>
            </a:r>
            <a:endParaRPr lang="zh-CN" altLang="en-US" dirty="0"/>
          </a:p>
        </p:txBody>
      </p:sp>
      <p:cxnSp>
        <p:nvCxnSpPr>
          <p:cNvPr id="94" name="直接箭头连接符 93"/>
          <p:cNvCxnSpPr/>
          <p:nvPr/>
        </p:nvCxnSpPr>
        <p:spPr>
          <a:xfrm>
            <a:off x="10295648" y="3334777"/>
            <a:ext cx="0" cy="225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p:cNvSpPr txBox="1"/>
              <p:nvPr/>
            </p:nvSpPr>
            <p:spPr>
              <a:xfrm>
                <a:off x="8797735" y="3568895"/>
                <a:ext cx="3819665" cy="369332"/>
              </a:xfrm>
              <a:prstGeom prst="rect">
                <a:avLst/>
              </a:prstGeom>
              <a:noFill/>
            </p:spPr>
            <p:txBody>
              <a:bodyPr wrap="square">
                <a:spAutoFit/>
              </a:bodyPr>
              <a:lstStyle/>
              <a:p>
                <a:r>
                  <a:rPr lang="zh-CN" altLang="en-US" dirty="0"/>
                  <a:t>最后对应</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rPr>
                      <m:t> </m:t>
                    </m:r>
                    <m:r>
                      <a:rPr lang="zh-CN" altLang="en-US" i="1">
                        <a:latin typeface="Cambria Math" panose="02040503050406030204" pitchFamily="18" charset="0"/>
                      </a:rPr>
                      <m:t>输出</m:t>
                    </m:r>
                  </m:oMath>
                </a14:m>
                <a:r>
                  <a:rPr lang="zh-CN" altLang="en-US" dirty="0"/>
                  <a:t>值</a:t>
                </a:r>
                <a:r>
                  <a:rPr lang="en-US" altLang="zh-CN" dirty="0"/>
                  <a:t>=[2.0,7.0,1.5]</a:t>
                </a:r>
                <a:endParaRPr lang="zh-CN" altLang="en-US" dirty="0"/>
              </a:p>
            </p:txBody>
          </p:sp>
        </mc:Choice>
        <mc:Fallback xmlns="">
          <p:sp>
            <p:nvSpPr>
              <p:cNvPr id="97" name="文本框 96"/>
              <p:cNvSpPr txBox="1">
                <a:spLocks noRot="1" noChangeAspect="1" noMove="1" noResize="1" noEditPoints="1" noAdjustHandles="1" noChangeArrowheads="1" noChangeShapeType="1" noTextEdit="1"/>
              </p:cNvSpPr>
              <p:nvPr/>
            </p:nvSpPr>
            <p:spPr>
              <a:xfrm>
                <a:off x="8797735" y="3568895"/>
                <a:ext cx="3819665" cy="369332"/>
              </a:xfrm>
              <a:prstGeom prst="rect">
                <a:avLst/>
              </a:prstGeom>
              <a:blipFill rotWithShape="1">
                <a:blip r:embed="rId22"/>
                <a:stretch>
                  <a:fillRect l="-12" t="-53" r="15" b="160"/>
                </a:stretch>
              </a:blipFill>
            </p:spPr>
            <p:txBody>
              <a:bodyPr/>
              <a:lstStyle/>
              <a:p>
                <a:r>
                  <a:rPr lang="zh-CN" altLang="en-US">
                    <a:noFill/>
                  </a:rPr>
                  <a:t> </a:t>
                </a:r>
              </a:p>
            </p:txBody>
          </p:sp>
        </mc:Fallback>
      </mc:AlternateContent>
      <p:sp>
        <p:nvSpPr>
          <p:cNvPr id="99" name="文本框 98"/>
          <p:cNvSpPr txBox="1"/>
          <p:nvPr/>
        </p:nvSpPr>
        <p:spPr>
          <a:xfrm>
            <a:off x="137606" y="1478039"/>
            <a:ext cx="3695168" cy="3368871"/>
          </a:xfrm>
          <a:prstGeom prst="rect">
            <a:avLst/>
          </a:prstGeom>
          <a:noFill/>
        </p:spPr>
        <p:txBody>
          <a:bodyPr wrap="square">
            <a:spAutoFit/>
          </a:bodyPr>
          <a:lstStyle/>
          <a:p>
            <a:pPr algn="l">
              <a:lnSpc>
                <a:spcPct val="150000"/>
              </a:lnSpc>
              <a:buFont typeface="+mj-lt"/>
              <a:buAutoNum type="arabicPeriod"/>
            </a:pPr>
            <a:r>
              <a:rPr lang="zh-CN" altLang="en-US" b="0" i="0" dirty="0">
                <a:solidFill>
                  <a:srgbClr val="121212"/>
                </a:solidFill>
                <a:effectLst/>
                <a:latin typeface="-apple-system"/>
              </a:rPr>
              <a:t>准备输入</a:t>
            </a:r>
          </a:p>
          <a:p>
            <a:pPr algn="l">
              <a:lnSpc>
                <a:spcPct val="150000"/>
              </a:lnSpc>
              <a:buFont typeface="+mj-lt"/>
              <a:buAutoNum type="arabicPeriod"/>
            </a:pPr>
            <a:r>
              <a:rPr lang="zh-CN" altLang="en-US" b="0" i="0" dirty="0">
                <a:solidFill>
                  <a:srgbClr val="121212"/>
                </a:solidFill>
                <a:effectLst/>
                <a:latin typeface="-apple-system"/>
              </a:rPr>
              <a:t>初始化权重</a:t>
            </a:r>
          </a:p>
          <a:p>
            <a:pPr algn="l">
              <a:lnSpc>
                <a:spcPct val="150000"/>
              </a:lnSpc>
              <a:buFont typeface="+mj-lt"/>
              <a:buAutoNum type="arabicPeriod"/>
            </a:pPr>
            <a:r>
              <a:rPr lang="zh-CN" altLang="en-US" b="0" i="0" dirty="0">
                <a:solidFill>
                  <a:srgbClr val="121212"/>
                </a:solidFill>
                <a:effectLst/>
                <a:latin typeface="-apple-system"/>
              </a:rPr>
              <a:t>派生密钥，查询和值</a:t>
            </a:r>
          </a:p>
          <a:p>
            <a:pPr algn="l">
              <a:lnSpc>
                <a:spcPct val="150000"/>
              </a:lnSpc>
              <a:buFont typeface="+mj-lt"/>
              <a:buAutoNum type="arabicPeriod"/>
            </a:pPr>
            <a:r>
              <a:rPr lang="zh-CN" altLang="en-US" b="0" i="0" dirty="0">
                <a:solidFill>
                  <a:srgbClr val="121212"/>
                </a:solidFill>
                <a:effectLst/>
                <a:latin typeface="-apple-system"/>
              </a:rPr>
              <a:t>计算输入 </a:t>
            </a:r>
            <a:r>
              <a:rPr lang="en-US" altLang="zh-CN" b="0" i="0" dirty="0">
                <a:solidFill>
                  <a:srgbClr val="121212"/>
                </a:solidFill>
                <a:effectLst/>
                <a:latin typeface="-apple-system"/>
              </a:rPr>
              <a:t>1 </a:t>
            </a:r>
            <a:r>
              <a:rPr lang="zh-CN" altLang="en-US" b="0" i="0" dirty="0">
                <a:solidFill>
                  <a:srgbClr val="121212"/>
                </a:solidFill>
                <a:effectLst/>
                <a:latin typeface="-apple-system"/>
              </a:rPr>
              <a:t>的注意力得分</a:t>
            </a:r>
          </a:p>
          <a:p>
            <a:pPr algn="l">
              <a:lnSpc>
                <a:spcPct val="150000"/>
              </a:lnSpc>
              <a:buFont typeface="+mj-lt"/>
              <a:buAutoNum type="arabicPeriod"/>
            </a:pPr>
            <a:r>
              <a:rPr lang="zh-CN" altLang="en-US" b="0" i="0" dirty="0">
                <a:solidFill>
                  <a:srgbClr val="121212"/>
                </a:solidFill>
                <a:effectLst/>
                <a:latin typeface="-apple-system"/>
              </a:rPr>
              <a:t>计算 </a:t>
            </a:r>
            <a:r>
              <a:rPr lang="en-US" altLang="zh-CN" b="0" i="0" dirty="0" err="1">
                <a:solidFill>
                  <a:srgbClr val="121212"/>
                </a:solidFill>
                <a:effectLst/>
                <a:latin typeface="-apple-system"/>
              </a:rPr>
              <a:t>softmax</a:t>
            </a:r>
            <a:endParaRPr lang="en-US" altLang="zh-CN" b="0" i="0" dirty="0">
              <a:solidFill>
                <a:srgbClr val="121212"/>
              </a:solidFill>
              <a:effectLst/>
              <a:latin typeface="-apple-system"/>
            </a:endParaRPr>
          </a:p>
          <a:p>
            <a:pPr algn="l">
              <a:lnSpc>
                <a:spcPct val="150000"/>
              </a:lnSpc>
              <a:buFont typeface="+mj-lt"/>
              <a:buAutoNum type="arabicPeriod"/>
            </a:pPr>
            <a:r>
              <a:rPr lang="zh-CN" altLang="en-US" b="0" i="0" dirty="0">
                <a:solidFill>
                  <a:srgbClr val="121212"/>
                </a:solidFill>
                <a:effectLst/>
                <a:latin typeface="-apple-system"/>
              </a:rPr>
              <a:t>将分数与值相乘</a:t>
            </a:r>
          </a:p>
          <a:p>
            <a:pPr algn="l">
              <a:lnSpc>
                <a:spcPct val="150000"/>
              </a:lnSpc>
              <a:buFont typeface="+mj-lt"/>
              <a:buAutoNum type="arabicPeriod"/>
            </a:pPr>
            <a:r>
              <a:rPr lang="zh-CN" altLang="en-US" b="0" i="0" dirty="0">
                <a:solidFill>
                  <a:srgbClr val="121212"/>
                </a:solidFill>
                <a:effectLst/>
                <a:latin typeface="-apple-system"/>
              </a:rPr>
              <a:t>总和加权值以获得输出 </a:t>
            </a:r>
            <a:r>
              <a:rPr lang="en-US" altLang="zh-CN" b="0" i="0" dirty="0">
                <a:solidFill>
                  <a:srgbClr val="121212"/>
                </a:solidFill>
                <a:effectLst/>
                <a:latin typeface="-apple-system"/>
              </a:rPr>
              <a:t>1</a:t>
            </a:r>
          </a:p>
          <a:p>
            <a:pPr algn="l">
              <a:lnSpc>
                <a:spcPct val="150000"/>
              </a:lnSpc>
              <a:buFont typeface="+mj-lt"/>
              <a:buAutoNum type="arabicPeriod"/>
            </a:pPr>
            <a:r>
              <a:rPr lang="zh-CN" altLang="en-US" b="0" i="0" dirty="0">
                <a:solidFill>
                  <a:srgbClr val="121212"/>
                </a:solidFill>
                <a:effectLst/>
                <a:latin typeface="-apple-system"/>
              </a:rPr>
              <a:t>对输入 </a:t>
            </a:r>
            <a:r>
              <a:rPr lang="en-US" altLang="zh-CN" b="0" i="0" dirty="0">
                <a:solidFill>
                  <a:srgbClr val="121212"/>
                </a:solidFill>
                <a:effectLst/>
                <a:latin typeface="-apple-system"/>
              </a:rPr>
              <a:t>2 </a:t>
            </a:r>
            <a:r>
              <a:rPr lang="zh-CN" altLang="en-US" b="0" i="0" dirty="0">
                <a:solidFill>
                  <a:srgbClr val="121212"/>
                </a:solidFill>
                <a:effectLst/>
                <a:latin typeface="-apple-system"/>
              </a:rPr>
              <a:t>和输入 </a:t>
            </a:r>
            <a:r>
              <a:rPr lang="en-US" altLang="zh-CN" b="0" i="0" dirty="0">
                <a:solidFill>
                  <a:srgbClr val="121212"/>
                </a:solidFill>
                <a:effectLst/>
                <a:latin typeface="-apple-system"/>
              </a:rPr>
              <a:t>3 </a:t>
            </a:r>
            <a:r>
              <a:rPr lang="zh-CN" altLang="en-US" b="0" i="0" dirty="0">
                <a:solidFill>
                  <a:srgbClr val="121212"/>
                </a:solidFill>
                <a:effectLst/>
                <a:latin typeface="-apple-system"/>
              </a:rPr>
              <a:t>重复步骤</a:t>
            </a:r>
            <a:r>
              <a:rPr lang="en-US" altLang="zh-CN" b="0" i="0" dirty="0">
                <a:solidFill>
                  <a:srgbClr val="121212"/>
                </a:solidFill>
                <a:effectLst/>
                <a:latin typeface="-apple-system"/>
              </a:rPr>
              <a:t>4–7</a:t>
            </a:r>
          </a:p>
        </p:txBody>
      </p:sp>
      <p:sp>
        <p:nvSpPr>
          <p:cNvPr id="2" name="文本框 1"/>
          <p:cNvSpPr txBox="1"/>
          <p:nvPr/>
        </p:nvSpPr>
        <p:spPr>
          <a:xfrm>
            <a:off x="6066967" y="619797"/>
            <a:ext cx="800219" cy="276999"/>
          </a:xfrm>
          <a:prstGeom prst="rect">
            <a:avLst/>
          </a:prstGeom>
          <a:noFill/>
        </p:spPr>
        <p:txBody>
          <a:bodyPr wrap="none" rtlCol="0">
            <a:spAutoFit/>
          </a:bodyPr>
          <a:lstStyle/>
          <a:p>
            <a:r>
              <a:rPr lang="zh-CN" altLang="en-US" sz="1200" dirty="0"/>
              <a:t>权重矩阵</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83384"/>
            <a:ext cx="2500131" cy="369332"/>
          </a:xfrm>
          <a:prstGeom prst="rect">
            <a:avLst/>
          </a:prstGeom>
          <a:noFill/>
        </p:spPr>
        <p:txBody>
          <a:bodyPr wrap="square">
            <a:spAutoFit/>
          </a:bodyPr>
          <a:lstStyle/>
          <a:p>
            <a:r>
              <a:rPr lang="en-US" altLang="zh-CN" sz="1800" dirty="0" err="1"/>
              <a:t>Swin-Ttansformer</a:t>
            </a:r>
            <a:r>
              <a:rPr lang="zh-CN" altLang="en-US" sz="1800" dirty="0"/>
              <a:t>模型</a:t>
            </a:r>
          </a:p>
        </p:txBody>
      </p:sp>
      <p:pic>
        <p:nvPicPr>
          <p:cNvPr id="2" name="图片 1">
            <a:extLst>
              <a:ext uri="{FF2B5EF4-FFF2-40B4-BE49-F238E27FC236}">
                <a16:creationId xmlns:a16="http://schemas.microsoft.com/office/drawing/2014/main" id="{1E53CFA5-9D30-0715-E4ED-EB10366E4CDA}"/>
              </a:ext>
            </a:extLst>
          </p:cNvPr>
          <p:cNvPicPr>
            <a:picLocks noChangeAspect="1"/>
          </p:cNvPicPr>
          <p:nvPr/>
        </p:nvPicPr>
        <p:blipFill>
          <a:blip r:embed="rId2"/>
          <a:stretch>
            <a:fillRect/>
          </a:stretch>
        </p:blipFill>
        <p:spPr>
          <a:xfrm>
            <a:off x="7688764" y="381000"/>
            <a:ext cx="3819490" cy="5772150"/>
          </a:xfrm>
          <a:prstGeom prst="rect">
            <a:avLst/>
          </a:prstGeom>
        </p:spPr>
      </p:pic>
    </p:spTree>
    <p:extLst>
      <p:ext uri="{BB962C8B-B14F-4D97-AF65-F5344CB8AC3E}">
        <p14:creationId xmlns:p14="http://schemas.microsoft.com/office/powerpoint/2010/main" val="2030846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a:xfrm>
            <a:off x="2415540" y="2342388"/>
            <a:ext cx="7360920" cy="1172337"/>
          </a:xfrm>
        </p:spPr>
        <p:txBody>
          <a:bodyPr>
            <a:normAutofit/>
          </a:bodyPr>
          <a:lstStyle/>
          <a:p>
            <a:r>
              <a:rPr lang="en-US" altLang="zh-CN" dirty="0"/>
              <a:t>Transformer </a:t>
            </a:r>
            <a:r>
              <a:rPr lang="zh-CN" altLang="en-US" dirty="0"/>
              <a:t>实践</a:t>
            </a:r>
          </a:p>
        </p:txBody>
      </p:sp>
    </p:spTree>
    <p:extLst>
      <p:ext uri="{BB962C8B-B14F-4D97-AF65-F5344CB8AC3E}">
        <p14:creationId xmlns:p14="http://schemas.microsoft.com/office/powerpoint/2010/main" val="4244785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306B2E26-D59F-A9E7-0BCD-31FA1C69296B}"/>
              </a:ext>
            </a:extLst>
          </p:cNvPr>
          <p:cNvSpPr txBox="1"/>
          <p:nvPr/>
        </p:nvSpPr>
        <p:spPr>
          <a:xfrm>
            <a:off x="857250" y="1128236"/>
            <a:ext cx="5153025" cy="3709349"/>
          </a:xfrm>
          <a:prstGeom prst="rect">
            <a:avLst/>
          </a:prstGeom>
          <a:noFill/>
        </p:spPr>
        <p:txBody>
          <a:bodyPr wrap="square">
            <a:spAutoFit/>
          </a:bodyPr>
          <a:lstStyle/>
          <a:p>
            <a:pPr>
              <a:lnSpc>
                <a:spcPct val="150000"/>
              </a:lnSpc>
            </a:pPr>
            <a:r>
              <a:rPr lang="en-US" altLang="zh-CN" sz="3200" dirty="0"/>
              <a:t>1</a:t>
            </a:r>
            <a:r>
              <a:rPr lang="zh-CN" altLang="en-US" sz="3200" dirty="0"/>
              <a:t>、</a:t>
            </a:r>
            <a:r>
              <a:rPr lang="zh-CN" altLang="en-US" sz="3200" dirty="0">
                <a:solidFill>
                  <a:srgbClr val="FF0000"/>
                </a:solidFill>
              </a:rPr>
              <a:t>图像分类</a:t>
            </a:r>
            <a:br>
              <a:rPr lang="en-US" altLang="zh-CN" sz="3200" dirty="0"/>
            </a:br>
            <a:r>
              <a:rPr lang="en-US" altLang="zh-CN" sz="3200" dirty="0"/>
              <a:t>2</a:t>
            </a:r>
            <a:r>
              <a:rPr lang="zh-CN" altLang="en-US" sz="3200" dirty="0"/>
              <a:t>、</a:t>
            </a:r>
            <a:r>
              <a:rPr lang="zh-CN" altLang="en-US" sz="3200" dirty="0">
                <a:solidFill>
                  <a:srgbClr val="FF0000"/>
                </a:solidFill>
              </a:rPr>
              <a:t>图像生成</a:t>
            </a:r>
            <a:br>
              <a:rPr lang="en-US" altLang="zh-CN" sz="3200" dirty="0"/>
            </a:br>
            <a:r>
              <a:rPr lang="en-US" altLang="zh-CN" sz="3200" dirty="0"/>
              <a:t>3</a:t>
            </a:r>
            <a:r>
              <a:rPr lang="zh-CN" altLang="en-US" sz="3200" dirty="0"/>
              <a:t>、</a:t>
            </a:r>
            <a:r>
              <a:rPr lang="zh-CN" altLang="en-US" sz="3200" dirty="0">
                <a:solidFill>
                  <a:srgbClr val="FF0000"/>
                </a:solidFill>
              </a:rPr>
              <a:t>图像检测</a:t>
            </a:r>
            <a:br>
              <a:rPr lang="en-US" altLang="zh-CN" sz="3200" dirty="0"/>
            </a:br>
            <a:r>
              <a:rPr lang="en-US" altLang="zh-CN" sz="3200" dirty="0"/>
              <a:t>4</a:t>
            </a:r>
            <a:r>
              <a:rPr lang="zh-CN" altLang="en-US" sz="3200" dirty="0"/>
              <a:t>、图像分割</a:t>
            </a:r>
            <a:br>
              <a:rPr lang="en-US" altLang="zh-CN" sz="3200" dirty="0"/>
            </a:br>
            <a:r>
              <a:rPr lang="en-US" altLang="zh-CN" sz="3200" dirty="0"/>
              <a:t>…….</a:t>
            </a:r>
            <a:endParaRPr lang="zh-CN" altLang="en-US" sz="3200" dirty="0"/>
          </a:p>
        </p:txBody>
      </p:sp>
    </p:spTree>
    <p:extLst>
      <p:ext uri="{BB962C8B-B14F-4D97-AF65-F5344CB8AC3E}">
        <p14:creationId xmlns:p14="http://schemas.microsoft.com/office/powerpoint/2010/main" val="868354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3F04310-D359-E05B-0D51-4EE7D9FB5F56}"/>
              </a:ext>
            </a:extLst>
          </p:cNvPr>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B8602E3-C7F8-A4A7-4E66-4B44C2D26C97}"/>
              </a:ext>
            </a:extLst>
          </p:cNvPr>
          <p:cNvSpPr txBox="1"/>
          <p:nvPr/>
        </p:nvSpPr>
        <p:spPr>
          <a:xfrm>
            <a:off x="0" y="283384"/>
            <a:ext cx="2500131" cy="369332"/>
          </a:xfrm>
          <a:prstGeom prst="rect">
            <a:avLst/>
          </a:prstGeom>
          <a:noFill/>
        </p:spPr>
        <p:txBody>
          <a:bodyPr wrap="square">
            <a:spAutoFit/>
          </a:bodyPr>
          <a:lstStyle/>
          <a:p>
            <a:r>
              <a:rPr lang="zh-CN" altLang="en-US" dirty="0"/>
              <a:t>图像分类，</a:t>
            </a:r>
            <a:r>
              <a:rPr lang="en-US" altLang="zh-CN" dirty="0" err="1"/>
              <a:t>Swin</a:t>
            </a:r>
            <a:endParaRPr lang="zh-CN" altLang="en-US" sz="1800" dirty="0"/>
          </a:p>
        </p:txBody>
      </p:sp>
      <p:sp>
        <p:nvSpPr>
          <p:cNvPr id="5" name="文本框 4">
            <a:extLst>
              <a:ext uri="{FF2B5EF4-FFF2-40B4-BE49-F238E27FC236}">
                <a16:creationId xmlns:a16="http://schemas.microsoft.com/office/drawing/2014/main" id="{BB53082D-4B8C-ED4F-D8A3-CA9705E470BE}"/>
              </a:ext>
            </a:extLst>
          </p:cNvPr>
          <p:cNvSpPr txBox="1"/>
          <p:nvPr/>
        </p:nvSpPr>
        <p:spPr>
          <a:xfrm>
            <a:off x="116114" y="1022048"/>
            <a:ext cx="6125028" cy="369332"/>
          </a:xfrm>
          <a:prstGeom prst="rect">
            <a:avLst/>
          </a:prstGeom>
          <a:noFill/>
        </p:spPr>
        <p:txBody>
          <a:bodyPr wrap="square">
            <a:spAutoFit/>
          </a:bodyPr>
          <a:lstStyle/>
          <a:p>
            <a:r>
              <a:rPr lang="en-US" altLang="zh-CN" dirty="0">
                <a:hlinkClick r:id="rId2"/>
              </a:rPr>
              <a:t>CNN Explainer (poloclub.github.io)</a:t>
            </a:r>
            <a:endParaRPr lang="zh-CN" altLang="en-US" dirty="0"/>
          </a:p>
        </p:txBody>
      </p:sp>
      <p:pic>
        <p:nvPicPr>
          <p:cNvPr id="7" name="图片 6">
            <a:extLst>
              <a:ext uri="{FF2B5EF4-FFF2-40B4-BE49-F238E27FC236}">
                <a16:creationId xmlns:a16="http://schemas.microsoft.com/office/drawing/2014/main" id="{49256094-B485-BB2F-B49A-782496E00F85}"/>
              </a:ext>
            </a:extLst>
          </p:cNvPr>
          <p:cNvPicPr>
            <a:picLocks noChangeAspect="1"/>
          </p:cNvPicPr>
          <p:nvPr/>
        </p:nvPicPr>
        <p:blipFill>
          <a:blip r:embed="rId3"/>
          <a:stretch>
            <a:fillRect/>
          </a:stretch>
        </p:blipFill>
        <p:spPr>
          <a:xfrm>
            <a:off x="1748971" y="1581455"/>
            <a:ext cx="8694057" cy="3950525"/>
          </a:xfrm>
          <a:prstGeom prst="rect">
            <a:avLst/>
          </a:prstGeom>
        </p:spPr>
      </p:pic>
    </p:spTree>
    <p:extLst>
      <p:ext uri="{BB962C8B-B14F-4D97-AF65-F5344CB8AC3E}">
        <p14:creationId xmlns:p14="http://schemas.microsoft.com/office/powerpoint/2010/main" val="2294777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3F04310-D359-E05B-0D51-4EE7D9FB5F56}"/>
              </a:ext>
            </a:extLst>
          </p:cNvPr>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B8602E3-C7F8-A4A7-4E66-4B44C2D26C97}"/>
              </a:ext>
            </a:extLst>
          </p:cNvPr>
          <p:cNvSpPr txBox="1"/>
          <p:nvPr/>
        </p:nvSpPr>
        <p:spPr>
          <a:xfrm>
            <a:off x="0" y="283384"/>
            <a:ext cx="2500131" cy="369332"/>
          </a:xfrm>
          <a:prstGeom prst="rect">
            <a:avLst/>
          </a:prstGeom>
          <a:noFill/>
        </p:spPr>
        <p:txBody>
          <a:bodyPr wrap="square">
            <a:spAutoFit/>
          </a:bodyPr>
          <a:lstStyle/>
          <a:p>
            <a:r>
              <a:rPr lang="zh-CN" altLang="en-US" dirty="0"/>
              <a:t>图像分类，</a:t>
            </a:r>
            <a:r>
              <a:rPr lang="en-US" altLang="zh-CN" dirty="0" err="1"/>
              <a:t>Swin</a:t>
            </a:r>
            <a:endParaRPr lang="zh-CN" altLang="en-US" sz="1800" dirty="0"/>
          </a:p>
        </p:txBody>
      </p:sp>
      <p:pic>
        <p:nvPicPr>
          <p:cNvPr id="1028" name="Picture 4">
            <a:extLst>
              <a:ext uri="{FF2B5EF4-FFF2-40B4-BE49-F238E27FC236}">
                <a16:creationId xmlns:a16="http://schemas.microsoft.com/office/drawing/2014/main" id="{E2F9995F-D53C-F6F4-3F70-3F5974B9C3C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4659"/>
          <a:stretch/>
        </p:blipFill>
        <p:spPr bwMode="auto">
          <a:xfrm>
            <a:off x="31686" y="1424287"/>
            <a:ext cx="2436758" cy="226277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733BD93D-D206-945F-D176-17196DA969EB}"/>
              </a:ext>
            </a:extLst>
          </p:cNvPr>
          <p:cNvPicPr>
            <a:picLocks noChangeAspect="1"/>
          </p:cNvPicPr>
          <p:nvPr/>
        </p:nvPicPr>
        <p:blipFill>
          <a:blip r:embed="rId3"/>
          <a:stretch>
            <a:fillRect/>
          </a:stretch>
        </p:blipFill>
        <p:spPr>
          <a:xfrm>
            <a:off x="2395173" y="1516772"/>
            <a:ext cx="6132535" cy="2077800"/>
          </a:xfrm>
          <a:prstGeom prst="rect">
            <a:avLst/>
          </a:prstGeom>
        </p:spPr>
      </p:pic>
    </p:spTree>
    <p:extLst>
      <p:ext uri="{BB962C8B-B14F-4D97-AF65-F5344CB8AC3E}">
        <p14:creationId xmlns:p14="http://schemas.microsoft.com/office/powerpoint/2010/main" val="1579693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627ACB9-105F-E4ED-7E3F-7003B8BA073F}"/>
              </a:ext>
            </a:extLst>
          </p:cNvPr>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BF9EBDC-1E3A-7ADB-BCB2-3E2CEB503D9F}"/>
              </a:ext>
            </a:extLst>
          </p:cNvPr>
          <p:cNvSpPr txBox="1"/>
          <p:nvPr/>
        </p:nvSpPr>
        <p:spPr>
          <a:xfrm>
            <a:off x="0" y="283384"/>
            <a:ext cx="2500131" cy="369332"/>
          </a:xfrm>
          <a:prstGeom prst="rect">
            <a:avLst/>
          </a:prstGeom>
          <a:noFill/>
        </p:spPr>
        <p:txBody>
          <a:bodyPr wrap="square">
            <a:spAutoFit/>
          </a:bodyPr>
          <a:lstStyle/>
          <a:p>
            <a:r>
              <a:rPr lang="zh-CN" altLang="en-US" dirty="0"/>
              <a:t>图像检测，</a:t>
            </a:r>
            <a:r>
              <a:rPr lang="en-US" altLang="zh-CN" dirty="0"/>
              <a:t>Swin+Yolov1</a:t>
            </a:r>
            <a:endParaRPr lang="zh-CN" altLang="en-US" sz="1800" dirty="0"/>
          </a:p>
        </p:txBody>
      </p:sp>
      <p:sp>
        <p:nvSpPr>
          <p:cNvPr id="4" name="文本框 3">
            <a:extLst>
              <a:ext uri="{FF2B5EF4-FFF2-40B4-BE49-F238E27FC236}">
                <a16:creationId xmlns:a16="http://schemas.microsoft.com/office/drawing/2014/main" id="{4EA06C64-EB24-756D-60DF-A23FFB011EBE}"/>
              </a:ext>
            </a:extLst>
          </p:cNvPr>
          <p:cNvSpPr txBox="1"/>
          <p:nvPr/>
        </p:nvSpPr>
        <p:spPr>
          <a:xfrm>
            <a:off x="135364" y="883151"/>
            <a:ext cx="3163422" cy="1711366"/>
          </a:xfrm>
          <a:prstGeom prst="rect">
            <a:avLst/>
          </a:prstGeom>
          <a:noFill/>
        </p:spPr>
        <p:txBody>
          <a:bodyPr wrap="square">
            <a:spAutoFit/>
          </a:bodyPr>
          <a:lstStyle/>
          <a:p>
            <a:pPr>
              <a:lnSpc>
                <a:spcPct val="150000"/>
              </a:lnSpc>
            </a:pPr>
            <a:r>
              <a:rPr lang="zh-CN" altLang="en-US" dirty="0"/>
              <a:t>数据集：</a:t>
            </a:r>
            <a:r>
              <a:rPr lang="en-US" altLang="zh-CN" dirty="0"/>
              <a:t>VOC2007</a:t>
            </a:r>
          </a:p>
          <a:p>
            <a:pPr>
              <a:lnSpc>
                <a:spcPct val="150000"/>
              </a:lnSpc>
            </a:pPr>
            <a:r>
              <a:rPr lang="zh-CN" altLang="en-US" dirty="0"/>
              <a:t>模型：</a:t>
            </a:r>
            <a:r>
              <a:rPr lang="en-US" altLang="zh-CN" dirty="0" err="1"/>
              <a:t>swin_Transformer</a:t>
            </a:r>
            <a:endParaRPr lang="en-US" altLang="zh-CN" dirty="0"/>
          </a:p>
          <a:p>
            <a:pPr>
              <a:lnSpc>
                <a:spcPct val="150000"/>
              </a:lnSpc>
            </a:pPr>
            <a:r>
              <a:rPr lang="zh-CN" altLang="en-US" dirty="0"/>
              <a:t>损失函数：</a:t>
            </a:r>
            <a:r>
              <a:rPr lang="en-US" altLang="zh-CN" dirty="0"/>
              <a:t>Yolo</a:t>
            </a:r>
          </a:p>
          <a:p>
            <a:pPr>
              <a:lnSpc>
                <a:spcPct val="150000"/>
              </a:lnSpc>
            </a:pPr>
            <a:r>
              <a:rPr lang="zh-CN" altLang="en-US" dirty="0"/>
              <a:t>优化器：</a:t>
            </a:r>
            <a:r>
              <a:rPr lang="en-US" altLang="zh-CN" dirty="0"/>
              <a:t>SGD</a:t>
            </a:r>
            <a:endParaRPr lang="zh-CN" altLang="en-US" dirty="0"/>
          </a:p>
        </p:txBody>
      </p:sp>
      <p:sp>
        <p:nvSpPr>
          <p:cNvPr id="13" name="文本框 12">
            <a:extLst>
              <a:ext uri="{FF2B5EF4-FFF2-40B4-BE49-F238E27FC236}">
                <a16:creationId xmlns:a16="http://schemas.microsoft.com/office/drawing/2014/main" id="{FB735EE0-34DC-8978-96BD-D66D6AFF470B}"/>
              </a:ext>
            </a:extLst>
          </p:cNvPr>
          <p:cNvSpPr txBox="1"/>
          <p:nvPr/>
        </p:nvSpPr>
        <p:spPr>
          <a:xfrm>
            <a:off x="3298786" y="652716"/>
            <a:ext cx="7812911" cy="2953373"/>
          </a:xfrm>
          <a:prstGeom prst="rect">
            <a:avLst/>
          </a:prstGeom>
          <a:noFill/>
        </p:spPr>
        <p:txBody>
          <a:bodyPr wrap="square">
            <a:spAutoFit/>
          </a:bodyPr>
          <a:lstStyle/>
          <a:p>
            <a:pPr>
              <a:lnSpc>
                <a:spcPct val="150000"/>
              </a:lnSpc>
            </a:pPr>
            <a:r>
              <a:rPr lang="zh-CN" altLang="en-US" dirty="0"/>
              <a:t>训练过程：</a:t>
            </a:r>
            <a:endParaRPr lang="en-US" altLang="zh-CN" dirty="0"/>
          </a:p>
          <a:p>
            <a:pPr>
              <a:lnSpc>
                <a:spcPct val="150000"/>
              </a:lnSpc>
            </a:pPr>
            <a:r>
              <a:rPr lang="en-US" altLang="zh-CN" dirty="0"/>
              <a:t>1</a:t>
            </a:r>
            <a:r>
              <a:rPr lang="zh-CN" altLang="en-US" dirty="0"/>
              <a:t>、数据集加载，编码数据集图片，格式（图片，位置编码）</a:t>
            </a:r>
            <a:endParaRPr lang="en-US" altLang="zh-CN" dirty="0"/>
          </a:p>
          <a:p>
            <a:pPr>
              <a:lnSpc>
                <a:spcPct val="150000"/>
              </a:lnSpc>
            </a:pPr>
            <a:r>
              <a:rPr lang="en-US" altLang="zh-CN" dirty="0"/>
              <a:t>2</a:t>
            </a:r>
            <a:r>
              <a:rPr lang="zh-CN" altLang="en-US" dirty="0"/>
              <a:t>、把图像和坐标信息输入网络中进行学习</a:t>
            </a:r>
            <a:endParaRPr lang="en-US" altLang="zh-CN" dirty="0"/>
          </a:p>
          <a:p>
            <a:pPr>
              <a:lnSpc>
                <a:spcPct val="150000"/>
              </a:lnSpc>
            </a:pPr>
            <a:r>
              <a:rPr lang="en-US" altLang="zh-CN" dirty="0"/>
              <a:t>3</a:t>
            </a:r>
            <a:r>
              <a:rPr lang="zh-CN" altLang="en-US" dirty="0"/>
              <a:t>、先清空网络梯度</a:t>
            </a:r>
            <a:endParaRPr lang="en-US" altLang="zh-CN" dirty="0"/>
          </a:p>
          <a:p>
            <a:pPr>
              <a:lnSpc>
                <a:spcPct val="150000"/>
              </a:lnSpc>
            </a:pPr>
            <a:r>
              <a:rPr lang="en-US" altLang="zh-CN" dirty="0"/>
              <a:t>4</a:t>
            </a:r>
            <a:r>
              <a:rPr lang="zh-CN" altLang="en-US" dirty="0"/>
              <a:t>、利用损失函数计算预测值和真实值之间的差值</a:t>
            </a:r>
            <a:endParaRPr lang="en-US" altLang="zh-CN" dirty="0"/>
          </a:p>
          <a:p>
            <a:pPr>
              <a:lnSpc>
                <a:spcPct val="150000"/>
              </a:lnSpc>
            </a:pPr>
            <a:r>
              <a:rPr lang="en-US" altLang="zh-CN" dirty="0"/>
              <a:t>5</a:t>
            </a:r>
            <a:r>
              <a:rPr lang="zh-CN" altLang="en-US" dirty="0"/>
              <a:t>、根据损失值，反向更新网络参数</a:t>
            </a:r>
            <a:endParaRPr lang="en-US" altLang="zh-CN" dirty="0"/>
          </a:p>
          <a:p>
            <a:pPr>
              <a:lnSpc>
                <a:spcPct val="150000"/>
              </a:lnSpc>
            </a:pPr>
            <a:r>
              <a:rPr lang="en-US" altLang="zh-CN" dirty="0"/>
              <a:t>6</a:t>
            </a:r>
            <a:r>
              <a:rPr lang="zh-CN" altLang="en-US" dirty="0"/>
              <a:t>、达到规定训练条件之后，结束训练，保留网络参数，得到训练好的模型</a:t>
            </a:r>
          </a:p>
        </p:txBody>
      </p:sp>
    </p:spTree>
    <p:extLst>
      <p:ext uri="{BB962C8B-B14F-4D97-AF65-F5344CB8AC3E}">
        <p14:creationId xmlns:p14="http://schemas.microsoft.com/office/powerpoint/2010/main" val="2452837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627ACB9-105F-E4ED-7E3F-7003B8BA073F}"/>
              </a:ext>
            </a:extLst>
          </p:cNvPr>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BF9EBDC-1E3A-7ADB-BCB2-3E2CEB503D9F}"/>
              </a:ext>
            </a:extLst>
          </p:cNvPr>
          <p:cNvSpPr txBox="1"/>
          <p:nvPr/>
        </p:nvSpPr>
        <p:spPr>
          <a:xfrm>
            <a:off x="0" y="283384"/>
            <a:ext cx="2500131" cy="369332"/>
          </a:xfrm>
          <a:prstGeom prst="rect">
            <a:avLst/>
          </a:prstGeom>
          <a:noFill/>
        </p:spPr>
        <p:txBody>
          <a:bodyPr wrap="square">
            <a:spAutoFit/>
          </a:bodyPr>
          <a:lstStyle/>
          <a:p>
            <a:r>
              <a:rPr lang="zh-CN" altLang="en-US" dirty="0"/>
              <a:t>图像检测，</a:t>
            </a:r>
            <a:r>
              <a:rPr lang="en-US" altLang="zh-CN" dirty="0"/>
              <a:t>Swin+Yolov1</a:t>
            </a:r>
            <a:endParaRPr lang="zh-CN" altLang="en-US" sz="1800" dirty="0"/>
          </a:p>
        </p:txBody>
      </p:sp>
      <p:pic>
        <p:nvPicPr>
          <p:cNvPr id="10" name="图片 9">
            <a:extLst>
              <a:ext uri="{FF2B5EF4-FFF2-40B4-BE49-F238E27FC236}">
                <a16:creationId xmlns:a16="http://schemas.microsoft.com/office/drawing/2014/main" id="{CE02319C-0748-33EA-B5AB-D37AE47FD3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7640" y="1234676"/>
            <a:ext cx="933970" cy="622024"/>
          </a:xfrm>
          <a:prstGeom prst="rect">
            <a:avLst/>
          </a:prstGeom>
        </p:spPr>
      </p:pic>
      <p:graphicFrame>
        <p:nvGraphicFramePr>
          <p:cNvPr id="6" name="表格 6">
            <a:extLst>
              <a:ext uri="{FF2B5EF4-FFF2-40B4-BE49-F238E27FC236}">
                <a16:creationId xmlns:a16="http://schemas.microsoft.com/office/drawing/2014/main" id="{A3B5E624-BEF4-B229-E02D-3F5DCEE227FD}"/>
              </a:ext>
            </a:extLst>
          </p:cNvPr>
          <p:cNvGraphicFramePr>
            <a:graphicFrameLocks noGrp="1"/>
          </p:cNvGraphicFramePr>
          <p:nvPr>
            <p:extLst>
              <p:ext uri="{D42A27DB-BD31-4B8C-83A1-F6EECF244321}">
                <p14:modId xmlns:p14="http://schemas.microsoft.com/office/powerpoint/2010/main" val="1832625742"/>
              </p:ext>
            </p:extLst>
          </p:nvPr>
        </p:nvGraphicFramePr>
        <p:xfrm>
          <a:off x="3777640" y="1233201"/>
          <a:ext cx="933450" cy="630000"/>
        </p:xfrm>
        <a:graphic>
          <a:graphicData uri="http://schemas.openxmlformats.org/drawingml/2006/table">
            <a:tbl>
              <a:tblPr firstRow="1" bandRow="1">
                <a:tableStyleId>{5C22544A-7EE6-4342-B048-85BDC9FD1C3A}</a:tableStyleId>
              </a:tblPr>
              <a:tblGrid>
                <a:gridCol w="133350">
                  <a:extLst>
                    <a:ext uri="{9D8B030D-6E8A-4147-A177-3AD203B41FA5}">
                      <a16:colId xmlns:a16="http://schemas.microsoft.com/office/drawing/2014/main" val="2918849246"/>
                    </a:ext>
                  </a:extLst>
                </a:gridCol>
                <a:gridCol w="133350">
                  <a:extLst>
                    <a:ext uri="{9D8B030D-6E8A-4147-A177-3AD203B41FA5}">
                      <a16:colId xmlns:a16="http://schemas.microsoft.com/office/drawing/2014/main" val="1395634065"/>
                    </a:ext>
                  </a:extLst>
                </a:gridCol>
                <a:gridCol w="133350">
                  <a:extLst>
                    <a:ext uri="{9D8B030D-6E8A-4147-A177-3AD203B41FA5}">
                      <a16:colId xmlns:a16="http://schemas.microsoft.com/office/drawing/2014/main" val="1901114184"/>
                    </a:ext>
                  </a:extLst>
                </a:gridCol>
                <a:gridCol w="133350">
                  <a:extLst>
                    <a:ext uri="{9D8B030D-6E8A-4147-A177-3AD203B41FA5}">
                      <a16:colId xmlns:a16="http://schemas.microsoft.com/office/drawing/2014/main" val="1548209349"/>
                    </a:ext>
                  </a:extLst>
                </a:gridCol>
                <a:gridCol w="133350">
                  <a:extLst>
                    <a:ext uri="{9D8B030D-6E8A-4147-A177-3AD203B41FA5}">
                      <a16:colId xmlns:a16="http://schemas.microsoft.com/office/drawing/2014/main" val="191138874"/>
                    </a:ext>
                  </a:extLst>
                </a:gridCol>
                <a:gridCol w="133350">
                  <a:extLst>
                    <a:ext uri="{9D8B030D-6E8A-4147-A177-3AD203B41FA5}">
                      <a16:colId xmlns:a16="http://schemas.microsoft.com/office/drawing/2014/main" val="1264536109"/>
                    </a:ext>
                  </a:extLst>
                </a:gridCol>
                <a:gridCol w="133350">
                  <a:extLst>
                    <a:ext uri="{9D8B030D-6E8A-4147-A177-3AD203B41FA5}">
                      <a16:colId xmlns:a16="http://schemas.microsoft.com/office/drawing/2014/main" val="3997407226"/>
                    </a:ext>
                  </a:extLst>
                </a:gridCol>
              </a:tblGrid>
              <a:tr h="90000">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3411379506"/>
                  </a:ext>
                </a:extLst>
              </a:tr>
              <a:tr h="90000">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3959016375"/>
                  </a:ext>
                </a:extLst>
              </a:tr>
              <a:tr h="90000">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3169932085"/>
                  </a:ext>
                </a:extLst>
              </a:tr>
              <a:tr h="90000">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329168235"/>
                  </a:ext>
                </a:extLst>
              </a:tr>
              <a:tr h="90000">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122828477"/>
                  </a:ext>
                </a:extLst>
              </a:tr>
              <a:tr h="90000">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842995403"/>
                  </a:ext>
                </a:extLst>
              </a:tr>
              <a:tr h="90000">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sz="400" dirty="0">
                        <a:ln>
                          <a:solidFill>
                            <a:srgbClr val="FF0000"/>
                          </a:solidFill>
                        </a:ln>
                      </a:endParaRPr>
                    </a:p>
                  </a:txBody>
                  <a:tcPr marL="22810" marR="22810" marT="11405" marB="1140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691016034"/>
                  </a:ext>
                </a:extLst>
              </a:tr>
            </a:tbl>
          </a:graphicData>
        </a:graphic>
      </p:graphicFrame>
      <p:cxnSp>
        <p:nvCxnSpPr>
          <p:cNvPr id="11" name="直接箭头连接符 10">
            <a:extLst>
              <a:ext uri="{FF2B5EF4-FFF2-40B4-BE49-F238E27FC236}">
                <a16:creationId xmlns:a16="http://schemas.microsoft.com/office/drawing/2014/main" id="{2BB1970A-2F00-E48A-D467-FCF23C16F8CC}"/>
              </a:ext>
            </a:extLst>
          </p:cNvPr>
          <p:cNvCxnSpPr>
            <a:cxnSpLocks/>
          </p:cNvCxnSpPr>
          <p:nvPr/>
        </p:nvCxnSpPr>
        <p:spPr>
          <a:xfrm>
            <a:off x="4878729" y="1528643"/>
            <a:ext cx="28956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4" name="图片 13">
            <a:extLst>
              <a:ext uri="{FF2B5EF4-FFF2-40B4-BE49-F238E27FC236}">
                <a16:creationId xmlns:a16="http://schemas.microsoft.com/office/drawing/2014/main" id="{14788B0D-4491-5C0A-1A1C-DB576F4580EB}"/>
              </a:ext>
            </a:extLst>
          </p:cNvPr>
          <p:cNvPicPr>
            <a:picLocks noChangeAspect="1"/>
          </p:cNvPicPr>
          <p:nvPr/>
        </p:nvPicPr>
        <p:blipFill>
          <a:blip r:embed="rId3"/>
          <a:stretch>
            <a:fillRect/>
          </a:stretch>
        </p:blipFill>
        <p:spPr>
          <a:xfrm>
            <a:off x="5291827" y="1006467"/>
            <a:ext cx="225724" cy="167846"/>
          </a:xfrm>
          <a:prstGeom prst="rect">
            <a:avLst/>
          </a:prstGeom>
        </p:spPr>
      </p:pic>
      <p:pic>
        <p:nvPicPr>
          <p:cNvPr id="16" name="图片 15">
            <a:extLst>
              <a:ext uri="{FF2B5EF4-FFF2-40B4-BE49-F238E27FC236}">
                <a16:creationId xmlns:a16="http://schemas.microsoft.com/office/drawing/2014/main" id="{123F92C8-45E0-F0BD-3E49-BB6172F8DB52}"/>
              </a:ext>
            </a:extLst>
          </p:cNvPr>
          <p:cNvPicPr>
            <a:picLocks noChangeAspect="1"/>
          </p:cNvPicPr>
          <p:nvPr/>
        </p:nvPicPr>
        <p:blipFill>
          <a:blip r:embed="rId4"/>
          <a:stretch>
            <a:fillRect/>
          </a:stretch>
        </p:blipFill>
        <p:spPr>
          <a:xfrm>
            <a:off x="5290102" y="1282731"/>
            <a:ext cx="229174" cy="167846"/>
          </a:xfrm>
          <a:prstGeom prst="rect">
            <a:avLst/>
          </a:prstGeom>
        </p:spPr>
      </p:pic>
      <p:pic>
        <p:nvPicPr>
          <p:cNvPr id="18" name="图片 17">
            <a:extLst>
              <a:ext uri="{FF2B5EF4-FFF2-40B4-BE49-F238E27FC236}">
                <a16:creationId xmlns:a16="http://schemas.microsoft.com/office/drawing/2014/main" id="{08996063-2D14-8D4A-BC50-EF64B38E807E}"/>
              </a:ext>
            </a:extLst>
          </p:cNvPr>
          <p:cNvPicPr>
            <a:picLocks noChangeAspect="1"/>
          </p:cNvPicPr>
          <p:nvPr/>
        </p:nvPicPr>
        <p:blipFill>
          <a:blip r:embed="rId5"/>
          <a:stretch>
            <a:fillRect/>
          </a:stretch>
        </p:blipFill>
        <p:spPr>
          <a:xfrm>
            <a:off x="5298654" y="1776034"/>
            <a:ext cx="230112" cy="169200"/>
          </a:xfrm>
          <a:prstGeom prst="rect">
            <a:avLst/>
          </a:prstGeom>
        </p:spPr>
      </p:pic>
      <p:sp>
        <p:nvSpPr>
          <p:cNvPr id="20" name="文本框 19">
            <a:extLst>
              <a:ext uri="{FF2B5EF4-FFF2-40B4-BE49-F238E27FC236}">
                <a16:creationId xmlns:a16="http://schemas.microsoft.com/office/drawing/2014/main" id="{DA45AE8E-DD40-56DE-1498-E58A22534FA6}"/>
              </a:ext>
            </a:extLst>
          </p:cNvPr>
          <p:cNvSpPr txBox="1"/>
          <p:nvPr/>
        </p:nvSpPr>
        <p:spPr>
          <a:xfrm>
            <a:off x="3723725" y="1862121"/>
            <a:ext cx="1333870" cy="307777"/>
          </a:xfrm>
          <a:prstGeom prst="rect">
            <a:avLst/>
          </a:prstGeom>
          <a:noFill/>
        </p:spPr>
        <p:txBody>
          <a:bodyPr wrap="square">
            <a:spAutoFit/>
          </a:bodyPr>
          <a:lstStyle/>
          <a:p>
            <a:r>
              <a:rPr lang="en-US" altLang="zh-CN" sz="1400" dirty="0"/>
              <a:t>[224,224,3]</a:t>
            </a:r>
            <a:endParaRPr lang="zh-CN" altLang="en-US" sz="1400" dirty="0"/>
          </a:p>
        </p:txBody>
      </p:sp>
      <p:sp>
        <p:nvSpPr>
          <p:cNvPr id="21" name="文本框 20">
            <a:extLst>
              <a:ext uri="{FF2B5EF4-FFF2-40B4-BE49-F238E27FC236}">
                <a16:creationId xmlns:a16="http://schemas.microsoft.com/office/drawing/2014/main" id="{84344DE8-DDA1-1FEA-9078-49DBB6DCBA8B}"/>
              </a:ext>
            </a:extLst>
          </p:cNvPr>
          <p:cNvSpPr txBox="1"/>
          <p:nvPr/>
        </p:nvSpPr>
        <p:spPr>
          <a:xfrm>
            <a:off x="5057595" y="2005155"/>
            <a:ext cx="925704" cy="307777"/>
          </a:xfrm>
          <a:prstGeom prst="rect">
            <a:avLst/>
          </a:prstGeom>
          <a:noFill/>
        </p:spPr>
        <p:txBody>
          <a:bodyPr wrap="square">
            <a:spAutoFit/>
          </a:bodyPr>
          <a:lstStyle/>
          <a:p>
            <a:r>
              <a:rPr lang="en-US" altLang="zh-CN" sz="1400" dirty="0"/>
              <a:t>[7,7,3072]</a:t>
            </a:r>
            <a:endParaRPr lang="zh-CN" altLang="en-US" sz="1400" dirty="0"/>
          </a:p>
        </p:txBody>
      </p:sp>
      <p:sp>
        <p:nvSpPr>
          <p:cNvPr id="22" name="文本框 21">
            <a:extLst>
              <a:ext uri="{FF2B5EF4-FFF2-40B4-BE49-F238E27FC236}">
                <a16:creationId xmlns:a16="http://schemas.microsoft.com/office/drawing/2014/main" id="{4BD4FD16-E092-37B9-31D4-D6D0AA07ADD0}"/>
              </a:ext>
            </a:extLst>
          </p:cNvPr>
          <p:cNvSpPr txBox="1"/>
          <p:nvPr/>
        </p:nvSpPr>
        <p:spPr>
          <a:xfrm>
            <a:off x="4958628" y="613072"/>
            <a:ext cx="1333870" cy="307777"/>
          </a:xfrm>
          <a:prstGeom prst="rect">
            <a:avLst/>
          </a:prstGeom>
          <a:noFill/>
        </p:spPr>
        <p:txBody>
          <a:bodyPr wrap="square">
            <a:spAutoFit/>
          </a:bodyPr>
          <a:lstStyle/>
          <a:p>
            <a:r>
              <a:rPr lang="en-US" altLang="zh-CN" sz="1400" dirty="0" err="1"/>
              <a:t>PatchEmbed</a:t>
            </a:r>
            <a:r>
              <a:rPr lang="en-US" altLang="zh-CN" sz="1400" dirty="0"/>
              <a:t> </a:t>
            </a:r>
            <a:endParaRPr lang="zh-CN" altLang="en-US" sz="1400" dirty="0"/>
          </a:p>
        </p:txBody>
      </p:sp>
      <p:cxnSp>
        <p:nvCxnSpPr>
          <p:cNvPr id="23" name="直接箭头连接符 22">
            <a:extLst>
              <a:ext uri="{FF2B5EF4-FFF2-40B4-BE49-F238E27FC236}">
                <a16:creationId xmlns:a16="http://schemas.microsoft.com/office/drawing/2014/main" id="{185414EB-C848-9A4D-A48A-23BF4B180860}"/>
              </a:ext>
            </a:extLst>
          </p:cNvPr>
          <p:cNvCxnSpPr>
            <a:cxnSpLocks/>
          </p:cNvCxnSpPr>
          <p:nvPr/>
        </p:nvCxnSpPr>
        <p:spPr>
          <a:xfrm>
            <a:off x="5862258" y="1536115"/>
            <a:ext cx="28956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矩形 23">
            <a:extLst>
              <a:ext uri="{FF2B5EF4-FFF2-40B4-BE49-F238E27FC236}">
                <a16:creationId xmlns:a16="http://schemas.microsoft.com/office/drawing/2014/main" id="{B4B0468B-DB0F-AABD-4F1C-D69F492CB454}"/>
              </a:ext>
            </a:extLst>
          </p:cNvPr>
          <p:cNvSpPr/>
          <p:nvPr/>
        </p:nvSpPr>
        <p:spPr>
          <a:xfrm>
            <a:off x="6436760" y="920849"/>
            <a:ext cx="2663301" cy="11367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t>Swin</a:t>
            </a:r>
            <a:r>
              <a:rPr lang="en-US" altLang="zh-CN" dirty="0"/>
              <a:t>-Transformer</a:t>
            </a:r>
            <a:endParaRPr lang="zh-CN" altLang="en-US" dirty="0"/>
          </a:p>
        </p:txBody>
      </p:sp>
      <p:cxnSp>
        <p:nvCxnSpPr>
          <p:cNvPr id="25" name="直接箭头连接符 24">
            <a:extLst>
              <a:ext uri="{FF2B5EF4-FFF2-40B4-BE49-F238E27FC236}">
                <a16:creationId xmlns:a16="http://schemas.microsoft.com/office/drawing/2014/main" id="{1579BD1B-03FC-B14D-92F9-08EB7E83957C}"/>
              </a:ext>
            </a:extLst>
          </p:cNvPr>
          <p:cNvCxnSpPr>
            <a:cxnSpLocks/>
          </p:cNvCxnSpPr>
          <p:nvPr/>
        </p:nvCxnSpPr>
        <p:spPr>
          <a:xfrm>
            <a:off x="9201741" y="1528643"/>
            <a:ext cx="28956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219CCB8D-9F98-8638-D178-8587499CBC30}"/>
              </a:ext>
            </a:extLst>
          </p:cNvPr>
          <p:cNvSpPr txBox="1"/>
          <p:nvPr/>
        </p:nvSpPr>
        <p:spPr>
          <a:xfrm>
            <a:off x="9436096" y="1714756"/>
            <a:ext cx="2325287" cy="523220"/>
          </a:xfrm>
          <a:prstGeom prst="rect">
            <a:avLst/>
          </a:prstGeom>
          <a:noFill/>
        </p:spPr>
        <p:txBody>
          <a:bodyPr wrap="square">
            <a:spAutoFit/>
          </a:bodyPr>
          <a:lstStyle/>
          <a:p>
            <a:r>
              <a:rPr lang="en-US" altLang="zh-CN" sz="1400" dirty="0"/>
              <a:t>[7,7,(2*5+num_class)]</a:t>
            </a:r>
          </a:p>
          <a:p>
            <a:r>
              <a:rPr lang="en-US" altLang="zh-CN" sz="1400" dirty="0"/>
              <a:t>5=(</a:t>
            </a:r>
            <a:r>
              <a:rPr lang="en-US" altLang="zh-CN" sz="1400" dirty="0" err="1"/>
              <a:t>x,y,w,h,conf</a:t>
            </a:r>
            <a:r>
              <a:rPr lang="en-US" altLang="zh-CN" sz="1400" dirty="0"/>
              <a:t>)</a:t>
            </a:r>
            <a:endParaRPr lang="zh-CN" altLang="en-US" sz="1400" dirty="0"/>
          </a:p>
        </p:txBody>
      </p:sp>
      <p:sp>
        <p:nvSpPr>
          <p:cNvPr id="27" name="文本框 26">
            <a:extLst>
              <a:ext uri="{FF2B5EF4-FFF2-40B4-BE49-F238E27FC236}">
                <a16:creationId xmlns:a16="http://schemas.microsoft.com/office/drawing/2014/main" id="{C1C1F7C1-9994-562A-91C2-5B7912F5DE49}"/>
              </a:ext>
            </a:extLst>
          </p:cNvPr>
          <p:cNvSpPr txBox="1"/>
          <p:nvPr/>
        </p:nvSpPr>
        <p:spPr>
          <a:xfrm>
            <a:off x="9553522" y="1289146"/>
            <a:ext cx="1630019" cy="400110"/>
          </a:xfrm>
          <a:prstGeom prst="rect">
            <a:avLst/>
          </a:prstGeom>
          <a:noFill/>
        </p:spPr>
        <p:txBody>
          <a:bodyPr wrap="square">
            <a:spAutoFit/>
          </a:bodyPr>
          <a:lstStyle/>
          <a:p>
            <a:r>
              <a:rPr lang="en-US" altLang="zh-CN" sz="2000" dirty="0"/>
              <a:t>feature map</a:t>
            </a:r>
            <a:endParaRPr lang="zh-CN" altLang="en-US" sz="2000" dirty="0"/>
          </a:p>
        </p:txBody>
      </p:sp>
      <p:sp>
        <p:nvSpPr>
          <p:cNvPr id="29" name="文本框 28">
            <a:extLst>
              <a:ext uri="{FF2B5EF4-FFF2-40B4-BE49-F238E27FC236}">
                <a16:creationId xmlns:a16="http://schemas.microsoft.com/office/drawing/2014/main" id="{80FC77D9-848A-BA24-A02D-346BB3F6F4D3}"/>
              </a:ext>
            </a:extLst>
          </p:cNvPr>
          <p:cNvSpPr txBox="1"/>
          <p:nvPr/>
        </p:nvSpPr>
        <p:spPr>
          <a:xfrm>
            <a:off x="125979" y="2886787"/>
            <a:ext cx="9505500" cy="1200329"/>
          </a:xfrm>
          <a:prstGeom prst="rect">
            <a:avLst/>
          </a:prstGeom>
          <a:noFill/>
        </p:spPr>
        <p:txBody>
          <a:bodyPr wrap="square">
            <a:spAutoFit/>
          </a:bodyPr>
          <a:lstStyle/>
          <a:p>
            <a:r>
              <a:rPr lang="en-US" altLang="zh-CN" b="0" i="0" dirty="0">
                <a:solidFill>
                  <a:srgbClr val="4D4D4D"/>
                </a:solidFill>
                <a:effectLst/>
                <a:latin typeface="-apple-system"/>
              </a:rPr>
              <a:t>YOLO</a:t>
            </a:r>
            <a:r>
              <a:rPr lang="zh-CN" altLang="en-US" b="0" i="0" dirty="0">
                <a:solidFill>
                  <a:srgbClr val="4D4D4D"/>
                </a:solidFill>
                <a:effectLst/>
                <a:latin typeface="-apple-system"/>
              </a:rPr>
              <a:t>使用预测值和</a:t>
            </a:r>
            <a:r>
              <a:rPr lang="en-US" altLang="zh-CN" b="0" i="0" dirty="0">
                <a:solidFill>
                  <a:srgbClr val="4D4D4D"/>
                </a:solidFill>
                <a:effectLst/>
                <a:latin typeface="-apple-system"/>
              </a:rPr>
              <a:t>GT</a:t>
            </a:r>
            <a:r>
              <a:rPr lang="zh-CN" altLang="en-US" b="0" i="0" dirty="0">
                <a:solidFill>
                  <a:srgbClr val="4D4D4D"/>
                </a:solidFill>
                <a:effectLst/>
                <a:latin typeface="-apple-system"/>
              </a:rPr>
              <a:t>之间的误差平方的求和（</a:t>
            </a:r>
            <a:r>
              <a:rPr lang="en-US" altLang="zh-CN" b="0" i="0" dirty="0">
                <a:solidFill>
                  <a:srgbClr val="4D4D4D"/>
                </a:solidFill>
                <a:effectLst/>
                <a:latin typeface="-apple-system"/>
              </a:rPr>
              <a:t>MSE</a:t>
            </a:r>
            <a:r>
              <a:rPr lang="zh-CN" altLang="en-US" b="0" i="0" dirty="0">
                <a:solidFill>
                  <a:srgbClr val="4D4D4D"/>
                </a:solidFill>
                <a:effectLst/>
                <a:latin typeface="-apple-system"/>
              </a:rPr>
              <a:t>）来计算损失。 损失函数包括</a:t>
            </a:r>
            <a:r>
              <a:rPr lang="en-US" altLang="zh-CN" b="0" i="0" dirty="0">
                <a:solidFill>
                  <a:srgbClr val="4D4D4D"/>
                </a:solidFill>
                <a:effectLst/>
                <a:latin typeface="-apple-system"/>
              </a:rPr>
              <a:t>:</a:t>
            </a:r>
          </a:p>
          <a:p>
            <a:r>
              <a:rPr lang="en-US" altLang="zh-CN" dirty="0">
                <a:solidFill>
                  <a:srgbClr val="4D4D4D"/>
                </a:solidFill>
                <a:latin typeface="-apple-system"/>
              </a:rPr>
              <a:t>1</a:t>
            </a:r>
            <a:r>
              <a:rPr lang="zh-CN" altLang="en-US" dirty="0">
                <a:solidFill>
                  <a:srgbClr val="4D4D4D"/>
                </a:solidFill>
                <a:latin typeface="-apple-system"/>
              </a:rPr>
              <a:t>、坐标损失</a:t>
            </a:r>
            <a:endParaRPr lang="en-US" altLang="zh-CN" dirty="0">
              <a:solidFill>
                <a:srgbClr val="4D4D4D"/>
              </a:solidFill>
              <a:latin typeface="-apple-system"/>
            </a:endParaRPr>
          </a:p>
          <a:p>
            <a:r>
              <a:rPr lang="en-US" altLang="zh-CN" dirty="0">
                <a:solidFill>
                  <a:srgbClr val="4D4D4D"/>
                </a:solidFill>
                <a:latin typeface="-apple-system"/>
              </a:rPr>
              <a:t>2</a:t>
            </a:r>
            <a:r>
              <a:rPr lang="zh-CN" altLang="en-US" dirty="0">
                <a:solidFill>
                  <a:srgbClr val="4D4D4D"/>
                </a:solidFill>
                <a:latin typeface="-apple-system"/>
              </a:rPr>
              <a:t>、分类损失</a:t>
            </a:r>
            <a:endParaRPr lang="en-US" altLang="zh-CN" dirty="0">
              <a:solidFill>
                <a:srgbClr val="4D4D4D"/>
              </a:solidFill>
              <a:latin typeface="-apple-system"/>
            </a:endParaRPr>
          </a:p>
          <a:p>
            <a:r>
              <a:rPr lang="en-US" altLang="zh-CN" dirty="0">
                <a:solidFill>
                  <a:srgbClr val="4D4D4D"/>
                </a:solidFill>
                <a:latin typeface="-apple-system"/>
              </a:rPr>
              <a:t>3</a:t>
            </a:r>
            <a:r>
              <a:rPr lang="zh-CN" altLang="en-US" dirty="0">
                <a:solidFill>
                  <a:srgbClr val="4D4D4D"/>
                </a:solidFill>
                <a:latin typeface="-apple-system"/>
              </a:rPr>
              <a:t>、置信度损失</a:t>
            </a:r>
            <a:endParaRPr lang="zh-CN" altLang="en-US" dirty="0"/>
          </a:p>
        </p:txBody>
      </p:sp>
    </p:spTree>
    <p:extLst>
      <p:ext uri="{BB962C8B-B14F-4D97-AF65-F5344CB8AC3E}">
        <p14:creationId xmlns:p14="http://schemas.microsoft.com/office/powerpoint/2010/main" val="2560710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627ACB9-105F-E4ED-7E3F-7003B8BA073F}"/>
              </a:ext>
            </a:extLst>
          </p:cNvPr>
          <p:cNvCxnSpPr/>
          <p:nvPr/>
        </p:nvCxnSpPr>
        <p:spPr>
          <a:xfrm>
            <a:off x="0" y="65271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BF9EBDC-1E3A-7ADB-BCB2-3E2CEB503D9F}"/>
              </a:ext>
            </a:extLst>
          </p:cNvPr>
          <p:cNvSpPr txBox="1"/>
          <p:nvPr/>
        </p:nvSpPr>
        <p:spPr>
          <a:xfrm>
            <a:off x="0" y="283384"/>
            <a:ext cx="2500131" cy="369332"/>
          </a:xfrm>
          <a:prstGeom prst="rect">
            <a:avLst/>
          </a:prstGeom>
          <a:noFill/>
        </p:spPr>
        <p:txBody>
          <a:bodyPr wrap="square">
            <a:spAutoFit/>
          </a:bodyPr>
          <a:lstStyle/>
          <a:p>
            <a:r>
              <a:rPr lang="zh-CN" altLang="en-US" dirty="0"/>
              <a:t>图像生成，</a:t>
            </a:r>
            <a:r>
              <a:rPr lang="en-US" altLang="zh-CN" dirty="0" err="1"/>
              <a:t>ViT+GAN</a:t>
            </a:r>
            <a:endParaRPr lang="zh-CN" altLang="en-US" sz="1800" dirty="0"/>
          </a:p>
        </p:txBody>
      </p:sp>
      <p:pic>
        <p:nvPicPr>
          <p:cNvPr id="5" name="图片 4">
            <a:extLst>
              <a:ext uri="{FF2B5EF4-FFF2-40B4-BE49-F238E27FC236}">
                <a16:creationId xmlns:a16="http://schemas.microsoft.com/office/drawing/2014/main" id="{94E42D34-9D4D-8179-A491-2764872D3BED}"/>
              </a:ext>
            </a:extLst>
          </p:cNvPr>
          <p:cNvPicPr>
            <a:picLocks noChangeAspect="1"/>
          </p:cNvPicPr>
          <p:nvPr/>
        </p:nvPicPr>
        <p:blipFill>
          <a:blip r:embed="rId2"/>
          <a:stretch>
            <a:fillRect/>
          </a:stretch>
        </p:blipFill>
        <p:spPr>
          <a:xfrm>
            <a:off x="1340603" y="1881256"/>
            <a:ext cx="8413753" cy="3669757"/>
          </a:xfrm>
          <a:prstGeom prst="rect">
            <a:avLst/>
          </a:prstGeom>
        </p:spPr>
      </p:pic>
      <p:sp>
        <p:nvSpPr>
          <p:cNvPr id="8" name="文本框 7">
            <a:extLst>
              <a:ext uri="{FF2B5EF4-FFF2-40B4-BE49-F238E27FC236}">
                <a16:creationId xmlns:a16="http://schemas.microsoft.com/office/drawing/2014/main" id="{63C3A8DB-4FB4-DF5C-EBC9-261C14E1CBF1}"/>
              </a:ext>
            </a:extLst>
          </p:cNvPr>
          <p:cNvSpPr txBox="1"/>
          <p:nvPr/>
        </p:nvSpPr>
        <p:spPr>
          <a:xfrm>
            <a:off x="129799" y="937655"/>
            <a:ext cx="9138188" cy="369332"/>
          </a:xfrm>
          <a:prstGeom prst="rect">
            <a:avLst/>
          </a:prstGeom>
          <a:noFill/>
        </p:spPr>
        <p:txBody>
          <a:bodyPr wrap="square">
            <a:spAutoFit/>
          </a:bodyPr>
          <a:lstStyle/>
          <a:p>
            <a:r>
              <a:rPr lang="en-US" altLang="zh-CN" dirty="0">
                <a:hlinkClick r:id="rId3"/>
              </a:rPr>
              <a:t>GAN Lab: Play with Generative Adversarial Networks in Your Browser! (poloclub.github.io)</a:t>
            </a:r>
            <a:endParaRPr lang="zh-CN" altLang="en-US" dirty="0"/>
          </a:p>
        </p:txBody>
      </p:sp>
    </p:spTree>
    <p:extLst>
      <p:ext uri="{BB962C8B-B14F-4D97-AF65-F5344CB8AC3E}">
        <p14:creationId xmlns:p14="http://schemas.microsoft.com/office/powerpoint/2010/main" val="14024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0605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24098" y="182836"/>
            <a:ext cx="2339102" cy="523220"/>
          </a:xfrm>
          <a:prstGeom prst="rect">
            <a:avLst/>
          </a:prstGeom>
          <a:noFill/>
        </p:spPr>
        <p:txBody>
          <a:bodyPr wrap="none" rtlCol="0">
            <a:spAutoFit/>
          </a:bodyPr>
          <a:lstStyle/>
          <a:p>
            <a:r>
              <a:rPr lang="zh-CN" altLang="en-US" sz="2800" dirty="0"/>
              <a:t>自注意力机制</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127" y="932330"/>
            <a:ext cx="7218059" cy="43376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0605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24098" y="182836"/>
            <a:ext cx="3057247" cy="523220"/>
          </a:xfrm>
          <a:prstGeom prst="rect">
            <a:avLst/>
          </a:prstGeom>
          <a:noFill/>
        </p:spPr>
        <p:txBody>
          <a:bodyPr wrap="none" rtlCol="0">
            <a:spAutoFit/>
          </a:bodyPr>
          <a:lstStyle/>
          <a:p>
            <a:r>
              <a:rPr lang="zh-CN" altLang="en-US" sz="2800" dirty="0"/>
              <a:t>多头自注意力机制</a:t>
            </a:r>
          </a:p>
        </p:txBody>
      </p:sp>
      <mc:AlternateContent xmlns:mc="http://schemas.openxmlformats.org/markup-compatibility/2006" xmlns:a14="http://schemas.microsoft.com/office/drawing/2010/main">
        <mc:Choice Requires="a14">
          <p:sp>
            <p:nvSpPr>
              <p:cNvPr id="2" name="文本框 1"/>
              <p:cNvSpPr txBox="1"/>
              <p:nvPr/>
            </p:nvSpPr>
            <p:spPr>
              <a:xfrm>
                <a:off x="159339" y="2866364"/>
                <a:ext cx="1463040" cy="369332"/>
              </a:xfrm>
              <a:prstGeom prst="rect">
                <a:avLst/>
              </a:prstGeom>
              <a:noFill/>
            </p:spPr>
            <p:txBody>
              <a:bodyPr wrap="square">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oMath>
                </a14:m>
                <a:r>
                  <a:rPr lang="en-US" altLang="zh-CN" dirty="0"/>
                  <a:t>=[1,0,1,0]</a:t>
                </a:r>
              </a:p>
            </p:txBody>
          </p:sp>
        </mc:Choice>
        <mc:Fallback xmlns="">
          <p:sp>
            <p:nvSpPr>
              <p:cNvPr id="2" name="文本框 1"/>
              <p:cNvSpPr txBox="1">
                <a:spLocks noRot="1" noChangeAspect="1" noMove="1" noResize="1" noEditPoints="1" noAdjustHandles="1" noChangeArrowheads="1" noChangeShapeType="1" noTextEdit="1"/>
              </p:cNvSpPr>
              <p:nvPr/>
            </p:nvSpPr>
            <p:spPr>
              <a:xfrm>
                <a:off x="159339" y="2866364"/>
                <a:ext cx="1463040" cy="369332"/>
              </a:xfrm>
              <a:prstGeom prst="rect">
                <a:avLst/>
              </a:prstGeom>
              <a:blipFill rotWithShape="1">
                <a:blip r:embed="rId2"/>
                <a:stretch>
                  <a:fillRect l="-40" t="-165" r="40" b="1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719868" y="1602705"/>
                <a:ext cx="1557413" cy="1114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sSubSup>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0,0,1</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1,1,0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0,1,0</m:t>
                                                </m:r>
                                              </m:e>
                                            </m:d>
                                          </m:e>
                                        </m:m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1,1,0</m:t>
                                                </m:r>
                                              </m:e>
                                            </m:d>
                                          </m:e>
                                        </m:mr>
                                      </m:m>
                                    </m:e>
                                  </m:mr>
                                </m:m>
                              </m:e>
                            </m:mr>
                          </m:m>
                        </m:e>
                      </m:d>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719868" y="1602705"/>
                <a:ext cx="1557413" cy="1114344"/>
              </a:xfrm>
              <a:prstGeom prst="rect">
                <a:avLst/>
              </a:prstGeom>
              <a:blipFill rotWithShape="1">
                <a:blip r:embed="rId3"/>
                <a:stretch>
                  <a:fillRect l="-18" t="-54" r="3"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277281" y="1602705"/>
                <a:ext cx="1608709" cy="1114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1</m:t>
                          </m:r>
                        </m:sub>
                        <m:sup>
                          <m:r>
                            <a:rPr lang="en-US" altLang="zh-CN" b="0" i="1" smtClean="0">
                              <a:latin typeface="Cambria Math" panose="02040503050406030204" pitchFamily="18" charset="0"/>
                            </a:rPr>
                            <m:t>𝑞</m:t>
                          </m:r>
                        </m:sup>
                      </m:sSubSup>
                      <m:r>
                        <a:rPr lang="en-US" altLang="zh-CN" i="1">
                          <a:latin typeface="Cambria Math" panose="02040503050406030204" pitchFamily="18" charset="0"/>
                        </a:rPr>
                        <m:t> </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1,0,1</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0,0,1</m:t>
                                                </m:r>
                                              </m:e>
                                            </m:d>
                                          </m:e>
                                        </m:m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0,1,1</m:t>
                                                </m:r>
                                              </m:e>
                                            </m:d>
                                          </m:e>
                                        </m:mr>
                                      </m:m>
                                    </m:e>
                                  </m:mr>
                                </m:m>
                              </m:e>
                            </m:mr>
                          </m:m>
                        </m:e>
                      </m:d>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277281" y="1602705"/>
                <a:ext cx="1608709" cy="1114344"/>
              </a:xfrm>
              <a:prstGeom prst="rect">
                <a:avLst/>
              </a:prstGeom>
              <a:blipFill rotWithShape="1">
                <a:blip r:embed="rId4"/>
                <a:stretch>
                  <a:fillRect l="-3" t="-54" r="19"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941129" y="1602705"/>
                <a:ext cx="1608709" cy="1114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1</m:t>
                          </m:r>
                        </m:sub>
                        <m:sup>
                          <m:r>
                            <a:rPr lang="en-US" altLang="zh-CN" b="0" i="1" smtClean="0">
                              <a:latin typeface="Cambria Math" panose="02040503050406030204" pitchFamily="18" charset="0"/>
                            </a:rPr>
                            <m:t>𝑣</m:t>
                          </m:r>
                        </m:sup>
                      </m:sSubSup>
                      <m:r>
                        <a:rPr lang="en-US" altLang="zh-CN" i="1">
                          <a:latin typeface="Cambria Math" panose="02040503050406030204" pitchFamily="18" charset="0"/>
                        </a:rPr>
                        <m:t> </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0,2,0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0,3,0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1,0,3</m:t>
                                                </m:r>
                                              </m:e>
                                            </m:d>
                                          </m:e>
                                        </m:m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1,1,0</m:t>
                                                </m:r>
                                              </m:e>
                                            </m:d>
                                          </m:e>
                                        </m:mr>
                                      </m:m>
                                    </m:e>
                                  </m:mr>
                                </m:m>
                              </m:e>
                            </m:mr>
                          </m:m>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941129" y="1602705"/>
                <a:ext cx="1608709" cy="1114344"/>
              </a:xfrm>
              <a:prstGeom prst="rect">
                <a:avLst/>
              </a:prstGeom>
              <a:blipFill rotWithShape="1">
                <a:blip r:embed="rId5"/>
                <a:stretch>
                  <a:fillRect l="-12" t="-54" r="28"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719868" y="3216646"/>
                <a:ext cx="1557413" cy="1114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𝑘</m:t>
                          </m:r>
                        </m:sup>
                      </m:sSubSup>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1,0,1</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0,1,1</m:t>
                                                </m:r>
                                              </m:e>
                                            </m:d>
                                          </m:e>
                                        </m:m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0,1,0</m:t>
                                                </m:r>
                                              </m:e>
                                            </m:d>
                                          </m:e>
                                        </m:mr>
                                      </m:m>
                                    </m:e>
                                  </m:mr>
                                </m:m>
                              </m:e>
                            </m:mr>
                          </m:m>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719868" y="3216646"/>
                <a:ext cx="1557413" cy="1114344"/>
              </a:xfrm>
              <a:prstGeom prst="rect">
                <a:avLst/>
              </a:prstGeom>
              <a:blipFill rotWithShape="1">
                <a:blip r:embed="rId6"/>
                <a:stretch>
                  <a:fillRect l="-18" t="-33" r="3"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277281" y="3216646"/>
                <a:ext cx="1608709" cy="1114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𝑞</m:t>
                          </m:r>
                        </m:sup>
                      </m:sSubSup>
                      <m:r>
                        <a:rPr lang="en-US" altLang="zh-CN" i="1">
                          <a:latin typeface="Cambria Math" panose="02040503050406030204" pitchFamily="18" charset="0"/>
                        </a:rPr>
                        <m:t> </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1,0,1</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1,1,0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0,1,1</m:t>
                                                </m:r>
                                              </m:e>
                                            </m:d>
                                          </m:e>
                                        </m:m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0,1,1</m:t>
                                                </m:r>
                                              </m:e>
                                            </m:d>
                                          </m:e>
                                        </m:mr>
                                      </m:m>
                                    </m:e>
                                  </m:mr>
                                </m:m>
                              </m:e>
                            </m:mr>
                          </m:m>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277281" y="3216646"/>
                <a:ext cx="1608709" cy="1114344"/>
              </a:xfrm>
              <a:prstGeom prst="rect">
                <a:avLst/>
              </a:prstGeom>
              <a:blipFill rotWithShape="1">
                <a:blip r:embed="rId7"/>
                <a:stretch>
                  <a:fillRect l="-3" t="-33" r="19"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941129" y="3216646"/>
                <a:ext cx="1608709" cy="1114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𝑣</m:t>
                          </m:r>
                        </m:sup>
                      </m:sSubSup>
                      <m:r>
                        <a:rPr lang="en-US" altLang="zh-CN" i="1">
                          <a:latin typeface="Cambria Math" panose="02040503050406030204" pitchFamily="18" charset="0"/>
                        </a:rPr>
                        <m:t> </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0,2,0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1,1,0</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1,0,3</m:t>
                                                </m:r>
                                              </m:e>
                                            </m:d>
                                          </m:e>
                                        </m:m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1,0,2</m:t>
                                                </m:r>
                                              </m:e>
                                            </m:d>
                                          </m:e>
                                        </m:mr>
                                      </m:m>
                                    </m:e>
                                  </m:mr>
                                </m:m>
                              </m:e>
                            </m:mr>
                          </m:m>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4941129" y="3216646"/>
                <a:ext cx="1608709" cy="1114344"/>
              </a:xfrm>
              <a:prstGeom prst="rect">
                <a:avLst/>
              </a:prstGeom>
              <a:blipFill rotWithShape="1">
                <a:blip r:embed="rId8"/>
                <a:stretch>
                  <a:fillRect l="-12" t="-33" r="28" b="26"/>
                </a:stretch>
              </a:blipFill>
            </p:spPr>
            <p:txBody>
              <a:bodyPr/>
              <a:lstStyle/>
              <a:p>
                <a:r>
                  <a:rPr lang="zh-CN" altLang="en-US">
                    <a:noFill/>
                  </a:rPr>
                  <a:t> </a:t>
                </a:r>
              </a:p>
            </p:txBody>
          </p:sp>
        </mc:Fallback>
      </mc:AlternateContent>
      <p:sp>
        <p:nvSpPr>
          <p:cNvPr id="12" name="文本框 11"/>
          <p:cNvSpPr txBox="1"/>
          <p:nvPr/>
        </p:nvSpPr>
        <p:spPr>
          <a:xfrm>
            <a:off x="7003418" y="1949597"/>
            <a:ext cx="1337119" cy="369332"/>
          </a:xfrm>
          <a:prstGeom prst="rect">
            <a:avLst/>
          </a:prstGeom>
          <a:noFill/>
        </p:spPr>
        <p:txBody>
          <a:bodyPr wrap="square">
            <a:spAutoFit/>
          </a:bodyPr>
          <a:lstStyle/>
          <a:p>
            <a:r>
              <a:rPr lang="en-US" altLang="zh-CN" dirty="0"/>
              <a:t>[2.0,7.0,1.5]</a:t>
            </a:r>
            <a:endParaRPr lang="zh-CN" altLang="en-US" dirty="0"/>
          </a:p>
        </p:txBody>
      </p:sp>
      <p:sp>
        <p:nvSpPr>
          <p:cNvPr id="13" name="矩形 12"/>
          <p:cNvSpPr/>
          <p:nvPr/>
        </p:nvSpPr>
        <p:spPr>
          <a:xfrm>
            <a:off x="1622379" y="1362716"/>
            <a:ext cx="5147753" cy="155622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4" name="矩形 13"/>
          <p:cNvSpPr/>
          <p:nvPr/>
        </p:nvSpPr>
        <p:spPr>
          <a:xfrm>
            <a:off x="1622379" y="3091526"/>
            <a:ext cx="5147753" cy="155622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文本框 14"/>
          <p:cNvSpPr txBox="1"/>
          <p:nvPr/>
        </p:nvSpPr>
        <p:spPr>
          <a:xfrm>
            <a:off x="7003418" y="3684971"/>
            <a:ext cx="1337119" cy="369332"/>
          </a:xfrm>
          <a:prstGeom prst="rect">
            <a:avLst/>
          </a:prstGeom>
          <a:noFill/>
        </p:spPr>
        <p:txBody>
          <a:bodyPr wrap="square">
            <a:spAutoFit/>
          </a:bodyPr>
          <a:lstStyle/>
          <a:p>
            <a:r>
              <a:rPr lang="en-US" altLang="zh-CN" dirty="0"/>
              <a:t>[1.0,2.0,1.0]</a:t>
            </a:r>
            <a:endParaRPr lang="zh-CN" altLang="en-US" dirty="0"/>
          </a:p>
        </p:txBody>
      </p:sp>
      <p:cxnSp>
        <p:nvCxnSpPr>
          <p:cNvPr id="17" name="直接箭头连接符 16"/>
          <p:cNvCxnSpPr>
            <a:stCxn id="12" idx="2"/>
            <a:endCxn id="15" idx="0"/>
          </p:cNvCxnSpPr>
          <p:nvPr/>
        </p:nvCxnSpPr>
        <p:spPr>
          <a:xfrm>
            <a:off x="7671978" y="2318929"/>
            <a:ext cx="0" cy="136604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805930" y="2859643"/>
            <a:ext cx="800219" cy="461665"/>
          </a:xfrm>
          <a:prstGeom prst="rect">
            <a:avLst/>
          </a:prstGeom>
          <a:noFill/>
        </p:spPr>
        <p:txBody>
          <a:bodyPr wrap="none" rtlCol="0">
            <a:spAutoFit/>
          </a:bodyPr>
          <a:lstStyle/>
          <a:p>
            <a:r>
              <a:rPr lang="zh-CN" altLang="en-US" sz="1200" dirty="0"/>
              <a:t>按列拼接</a:t>
            </a:r>
            <a:endParaRPr lang="en-US" altLang="zh-CN" sz="1200" dirty="0"/>
          </a:p>
          <a:p>
            <a:r>
              <a:rPr lang="zh-CN" altLang="en-US" sz="1200" dirty="0"/>
              <a:t>矩阵</a:t>
            </a:r>
            <a:r>
              <a:rPr lang="en-US" altLang="zh-CN" sz="1200" dirty="0"/>
              <a:t>1×6</a:t>
            </a:r>
            <a:endParaRPr lang="zh-CN" altLang="en-US" sz="1200" dirty="0"/>
          </a:p>
        </p:txBody>
      </p:sp>
      <mc:AlternateContent xmlns:mc="http://schemas.openxmlformats.org/markup-compatibility/2006" xmlns:a14="http://schemas.microsoft.com/office/drawing/2010/main">
        <mc:Choice Requires="a14">
          <p:sp>
            <p:nvSpPr>
              <p:cNvPr id="19" name="文本框 18"/>
              <p:cNvSpPr txBox="1"/>
              <p:nvPr/>
            </p:nvSpPr>
            <p:spPr>
              <a:xfrm>
                <a:off x="8973148" y="1949597"/>
                <a:ext cx="1864869" cy="1114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𝑜𝑢𝑡</m:t>
                          </m:r>
                        </m:sup>
                      </m:sSup>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1,0,2,1</m:t>
                                    </m:r>
                                  </m:e>
                                </m:d>
                              </m:e>
                            </m:mr>
                            <m:mr>
                              <m:e>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,1</m:t>
                                    </m:r>
                                  </m:e>
                                </m:d>
                              </m:e>
                            </m:mr>
                            <m:mr>
                              <m:e>
                                <m:m>
                                  <m:mPr>
                                    <m:mcs>
                                      <m:mc>
                                        <m:mcPr>
                                          <m:count m:val="1"/>
                                          <m:mcJc m:val="center"/>
                                        </m:mcPr>
                                      </m:mc>
                                    </m:mcs>
                                    <m:ctrlPr>
                                      <a:rPr lang="en-US" altLang="zh-CN" i="1" smtClean="0">
                                        <a:latin typeface="Cambria Math" panose="02040503050406030204" pitchFamily="18" charset="0"/>
                                      </a:rPr>
                                    </m:ctrlPr>
                                  </m:mPr>
                                  <m:mr>
                                    <m:e>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2</m:t>
                                          </m:r>
                                        </m:e>
                                      </m:d>
                                    </m:e>
                                  </m:mr>
                                  <m:mr>
                                    <m:e>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0</m:t>
                                          </m:r>
                                        </m:e>
                                      </m:d>
                                    </m:e>
                                  </m:mr>
                                </m:m>
                              </m:e>
                            </m:mr>
                          </m:m>
                        </m:e>
                      </m:d>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8973148" y="1949597"/>
                <a:ext cx="1864869" cy="1114344"/>
              </a:xfrm>
              <a:prstGeom prst="rect">
                <a:avLst/>
              </a:prstGeom>
              <a:blipFill rotWithShape="1">
                <a:blip r:embed="rId9"/>
                <a:stretch>
                  <a:fillRect l="-32" t="-13" r="-1030" b="6"/>
                </a:stretch>
              </a:blipFill>
            </p:spPr>
            <p:txBody>
              <a:bodyPr/>
              <a:lstStyle/>
              <a:p>
                <a:r>
                  <a:rPr lang="zh-CN" altLang="en-US">
                    <a:noFill/>
                  </a:rPr>
                  <a:t> </a:t>
                </a:r>
              </a:p>
            </p:txBody>
          </p:sp>
        </mc:Fallback>
      </mc:AlternateContent>
      <p:cxnSp>
        <p:nvCxnSpPr>
          <p:cNvPr id="20" name="直接箭头连接符 19"/>
          <p:cNvCxnSpPr/>
          <p:nvPr/>
        </p:nvCxnSpPr>
        <p:spPr>
          <a:xfrm>
            <a:off x="10363798" y="3103363"/>
            <a:ext cx="0" cy="78807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9369136" y="3891433"/>
                <a:ext cx="2205991" cy="384592"/>
              </a:xfrm>
              <a:prstGeom prst="rect">
                <a:avLst/>
              </a:prstGeom>
              <a:noFill/>
            </p:spPr>
            <p:txBody>
              <a:bodyPr wrap="square">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oMath>
                </a14:m>
                <a:r>
                  <a:rPr lang="en-US" altLang="zh-CN" dirty="0"/>
                  <a:t>=[0.7,0.0,0.6,0.0]</a:t>
                </a:r>
              </a:p>
            </p:txBody>
          </p:sp>
        </mc:Choice>
        <mc:Fallback xmlns="">
          <p:sp>
            <p:nvSpPr>
              <p:cNvPr id="22" name="文本框 21"/>
              <p:cNvSpPr txBox="1">
                <a:spLocks noRot="1" noChangeAspect="1" noMove="1" noResize="1" noEditPoints="1" noAdjustHandles="1" noChangeArrowheads="1" noChangeShapeType="1" noTextEdit="1"/>
              </p:cNvSpPr>
              <p:nvPr/>
            </p:nvSpPr>
            <p:spPr>
              <a:xfrm>
                <a:off x="9369136" y="3891433"/>
                <a:ext cx="2205991" cy="384592"/>
              </a:xfrm>
              <a:prstGeom prst="rect">
                <a:avLst/>
              </a:prstGeom>
              <a:blipFill rotWithShape="1">
                <a:blip r:embed="rId10"/>
                <a:stretch>
                  <a:fillRect l="-16" t="-40" r="16" b="148"/>
                </a:stretch>
              </a:blipFill>
            </p:spPr>
            <p:txBody>
              <a:bodyPr/>
              <a:lstStyle/>
              <a:p>
                <a:r>
                  <a:rPr lang="zh-CN" altLang="en-US">
                    <a:noFill/>
                  </a:rPr>
                  <a:t> </a:t>
                </a:r>
              </a:p>
            </p:txBody>
          </p:sp>
        </mc:Fallback>
      </mc:AlternateContent>
      <p:sp>
        <p:nvSpPr>
          <p:cNvPr id="23" name="文本框 22"/>
          <p:cNvSpPr txBox="1"/>
          <p:nvPr/>
        </p:nvSpPr>
        <p:spPr>
          <a:xfrm>
            <a:off x="3642257" y="999423"/>
            <a:ext cx="1107996" cy="276999"/>
          </a:xfrm>
          <a:prstGeom prst="rect">
            <a:avLst/>
          </a:prstGeom>
          <a:noFill/>
        </p:spPr>
        <p:txBody>
          <a:bodyPr wrap="none" rtlCol="0">
            <a:spAutoFit/>
          </a:bodyPr>
          <a:lstStyle/>
          <a:p>
            <a:r>
              <a:rPr lang="zh-CN" altLang="en-US" sz="1200" dirty="0"/>
              <a:t>两个注意力头</a:t>
            </a:r>
          </a:p>
        </p:txBody>
      </p:sp>
      <p:cxnSp>
        <p:nvCxnSpPr>
          <p:cNvPr id="25" name="直接箭头连接符 24"/>
          <p:cNvCxnSpPr>
            <a:stCxn id="2" idx="0"/>
            <a:endCxn id="13" idx="1"/>
          </p:cNvCxnSpPr>
          <p:nvPr/>
        </p:nvCxnSpPr>
        <p:spPr>
          <a:xfrm flipV="1">
            <a:off x="890859" y="2140827"/>
            <a:ext cx="731520" cy="725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 idx="2"/>
            <a:endCxn id="14" idx="1"/>
          </p:cNvCxnSpPr>
          <p:nvPr/>
        </p:nvCxnSpPr>
        <p:spPr>
          <a:xfrm>
            <a:off x="890859" y="3235696"/>
            <a:ext cx="731520" cy="633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3"/>
            <a:endCxn id="12" idx="1"/>
          </p:cNvCxnSpPr>
          <p:nvPr/>
        </p:nvCxnSpPr>
        <p:spPr>
          <a:xfrm flipV="1">
            <a:off x="6770132" y="2134263"/>
            <a:ext cx="233286" cy="6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4" idx="3"/>
            <a:endCxn id="15" idx="1"/>
          </p:cNvCxnSpPr>
          <p:nvPr/>
        </p:nvCxnSpPr>
        <p:spPr>
          <a:xfrm>
            <a:off x="6770132" y="3869637"/>
            <a:ext cx="233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19" idx="1"/>
          </p:cNvCxnSpPr>
          <p:nvPr/>
        </p:nvCxnSpPr>
        <p:spPr>
          <a:xfrm flipV="1">
            <a:off x="8340537" y="2506769"/>
            <a:ext cx="632611" cy="2475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790774" y="5109101"/>
            <a:ext cx="8578362" cy="646331"/>
          </a:xfrm>
          <a:prstGeom prst="rect">
            <a:avLst/>
          </a:prstGeom>
          <a:noFill/>
        </p:spPr>
        <p:txBody>
          <a:bodyPr wrap="square">
            <a:spAutoFit/>
          </a:bodyPr>
          <a:lstStyle/>
          <a:p>
            <a:r>
              <a:rPr lang="zh-CN" altLang="en-US" dirty="0">
                <a:latin typeface="+mn-ea"/>
              </a:rPr>
              <a:t>每一头计算出自己的</a:t>
            </a:r>
            <a:r>
              <a:rPr lang="en-US" altLang="zh-CN" dirty="0">
                <a:latin typeface="+mn-ea"/>
              </a:rPr>
              <a:t>Attention</a:t>
            </a:r>
            <a:r>
              <a:rPr lang="zh-CN" altLang="en-US" dirty="0">
                <a:latin typeface="+mn-ea"/>
              </a:rPr>
              <a:t>（满足并行计算的同时在不同子空间学习不同方面的注意力），拼接后再乘以特征矩阵 得到最终的特征表示</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500132" y="706056"/>
            <a:ext cx="8473872" cy="4323069"/>
          </a:xfrm>
          <a:prstGeom prst="rect">
            <a:avLst/>
          </a:prstGeom>
        </p:spPr>
      </p:pic>
      <p:sp>
        <p:nvSpPr>
          <p:cNvPr id="5" name="文本框 4"/>
          <p:cNvSpPr txBox="1"/>
          <p:nvPr/>
        </p:nvSpPr>
        <p:spPr>
          <a:xfrm>
            <a:off x="500540" y="4963885"/>
            <a:ext cx="11190514" cy="1077218"/>
          </a:xfrm>
          <a:prstGeom prst="rect">
            <a:avLst/>
          </a:prstGeom>
          <a:noFill/>
        </p:spPr>
        <p:txBody>
          <a:bodyPr wrap="square">
            <a:spAutoFit/>
          </a:bodyPr>
          <a:lstStyle/>
          <a:p>
            <a:r>
              <a:rPr lang="en-US" altLang="zh-CN" sz="1600" dirty="0">
                <a:latin typeface="+mn-ea"/>
              </a:rPr>
              <a:t>Multi-Head Attention</a:t>
            </a:r>
            <a:r>
              <a:rPr lang="zh-CN" altLang="en-US" sz="1600" dirty="0">
                <a:latin typeface="+mn-ea"/>
              </a:rPr>
              <a:t>相当于</a:t>
            </a:r>
            <a:r>
              <a:rPr lang="en-US" altLang="zh-CN" sz="1600" dirty="0">
                <a:latin typeface="+mn-ea"/>
              </a:rPr>
              <a:t>h</a:t>
            </a:r>
            <a:r>
              <a:rPr lang="zh-CN" altLang="en-US" sz="1600" dirty="0">
                <a:latin typeface="+mn-ea"/>
              </a:rPr>
              <a:t>个不同的</a:t>
            </a:r>
            <a:r>
              <a:rPr lang="en-US" altLang="zh-CN" sz="1600" dirty="0">
                <a:latin typeface="+mn-ea"/>
              </a:rPr>
              <a:t>self-attention</a:t>
            </a:r>
            <a:r>
              <a:rPr lang="zh-CN" altLang="en-US" sz="1600" dirty="0">
                <a:latin typeface="+mn-ea"/>
              </a:rPr>
              <a:t>的集成。</a:t>
            </a:r>
            <a:endParaRPr lang="en-US" altLang="zh-CN" sz="1600" dirty="0">
              <a:latin typeface="+mn-ea"/>
            </a:endParaRPr>
          </a:p>
          <a:p>
            <a:r>
              <a:rPr lang="en-US" altLang="zh-CN" sz="1600" dirty="0">
                <a:latin typeface="+mn-ea"/>
              </a:rPr>
              <a:t>1. </a:t>
            </a:r>
            <a:r>
              <a:rPr lang="zh-CN" altLang="en-US" sz="1600" dirty="0">
                <a:latin typeface="+mn-ea"/>
              </a:rPr>
              <a:t>将数据</a:t>
            </a:r>
            <a:r>
              <a:rPr lang="en-US" altLang="zh-CN" sz="1600" dirty="0">
                <a:latin typeface="+mn-ea"/>
              </a:rPr>
              <a:t>X</a:t>
            </a:r>
            <a:r>
              <a:rPr lang="zh-CN" altLang="en-US" sz="1600" dirty="0">
                <a:latin typeface="+mn-ea"/>
              </a:rPr>
              <a:t>分别输入到</a:t>
            </a:r>
            <a:r>
              <a:rPr lang="en-US" altLang="zh-CN" sz="1600" dirty="0">
                <a:latin typeface="+mn-ea"/>
              </a:rPr>
              <a:t>8</a:t>
            </a:r>
            <a:r>
              <a:rPr lang="zh-CN" altLang="en-US" sz="1600" dirty="0">
                <a:latin typeface="+mn-ea"/>
              </a:rPr>
              <a:t>个</a:t>
            </a:r>
            <a:r>
              <a:rPr lang="en-US" altLang="zh-CN" sz="1600" dirty="0">
                <a:latin typeface="+mn-ea"/>
              </a:rPr>
              <a:t>self-attention</a:t>
            </a:r>
            <a:r>
              <a:rPr lang="zh-CN" altLang="en-US" sz="1600" dirty="0">
                <a:latin typeface="+mn-ea"/>
              </a:rPr>
              <a:t>中，达到</a:t>
            </a:r>
            <a:r>
              <a:rPr lang="en-US" altLang="zh-CN" sz="1600" dirty="0">
                <a:latin typeface="+mn-ea"/>
              </a:rPr>
              <a:t>8</a:t>
            </a:r>
            <a:r>
              <a:rPr lang="zh-CN" altLang="en-US" sz="1600" dirty="0">
                <a:latin typeface="+mn-ea"/>
              </a:rPr>
              <a:t>个加权后的特征矩阵</a:t>
            </a:r>
            <a:r>
              <a:rPr lang="en-US" altLang="zh-CN" sz="1600" dirty="0">
                <a:latin typeface="+mn-ea"/>
              </a:rPr>
              <a:t>Z</a:t>
            </a:r>
            <a:r>
              <a:rPr lang="en-US" altLang="zh-CN" sz="1600" baseline="-25000" dirty="0">
                <a:latin typeface="+mn-ea"/>
              </a:rPr>
              <a:t>i</a:t>
            </a:r>
            <a:r>
              <a:rPr lang="zh-CN" altLang="en-US" sz="1600" dirty="0">
                <a:latin typeface="+mn-ea"/>
              </a:rPr>
              <a:t>，</a:t>
            </a:r>
            <a:r>
              <a:rPr lang="en-US" altLang="zh-CN" sz="1600" dirty="0" err="1">
                <a:latin typeface="+mn-ea"/>
              </a:rPr>
              <a:t>i</a:t>
            </a:r>
            <a:r>
              <a:rPr lang="zh-CN" altLang="en-US" sz="1600" dirty="0">
                <a:latin typeface="+mn-ea"/>
              </a:rPr>
              <a:t>∈</a:t>
            </a:r>
            <a:r>
              <a:rPr lang="en-US" altLang="zh-CN" sz="1600" dirty="0">
                <a:latin typeface="+mn-ea"/>
              </a:rPr>
              <a:t>{1,2,…,8}</a:t>
            </a:r>
            <a:r>
              <a:rPr lang="zh-CN" altLang="en-US" sz="1600" dirty="0">
                <a:latin typeface="+mn-ea"/>
              </a:rPr>
              <a:t>；</a:t>
            </a:r>
            <a:endParaRPr lang="en-US" altLang="zh-CN" sz="1600" dirty="0">
              <a:latin typeface="+mn-ea"/>
            </a:endParaRPr>
          </a:p>
          <a:p>
            <a:r>
              <a:rPr lang="en-US" altLang="zh-CN" sz="1600" dirty="0">
                <a:latin typeface="+mn-ea"/>
              </a:rPr>
              <a:t>2. </a:t>
            </a:r>
            <a:r>
              <a:rPr lang="zh-CN" altLang="en-US" sz="1600" dirty="0">
                <a:latin typeface="+mn-ea"/>
              </a:rPr>
              <a:t>将</a:t>
            </a:r>
            <a:r>
              <a:rPr lang="en-US" altLang="zh-CN" sz="1600" dirty="0">
                <a:latin typeface="+mn-ea"/>
              </a:rPr>
              <a:t>8</a:t>
            </a:r>
            <a:r>
              <a:rPr lang="zh-CN" altLang="en-US" sz="1600" dirty="0">
                <a:latin typeface="+mn-ea"/>
              </a:rPr>
              <a:t>个</a:t>
            </a:r>
            <a:r>
              <a:rPr lang="en-US" altLang="zh-CN" sz="1600" dirty="0">
                <a:latin typeface="+mn-ea"/>
              </a:rPr>
              <a:t>Z</a:t>
            </a:r>
            <a:r>
              <a:rPr lang="en-US" altLang="zh-CN" sz="1600" baseline="-25000" dirty="0">
                <a:latin typeface="+mn-ea"/>
              </a:rPr>
              <a:t>i</a:t>
            </a:r>
            <a:r>
              <a:rPr lang="zh-CN" altLang="en-US" sz="1600" dirty="0">
                <a:latin typeface="+mn-ea"/>
              </a:rPr>
              <a:t>按列拼成一个大的特征矩阵；</a:t>
            </a:r>
            <a:endParaRPr lang="en-US" altLang="zh-CN" sz="1600" dirty="0">
              <a:latin typeface="+mn-ea"/>
            </a:endParaRPr>
          </a:p>
          <a:p>
            <a:r>
              <a:rPr lang="en-US" altLang="zh-CN" sz="1600" dirty="0">
                <a:latin typeface="+mn-ea"/>
              </a:rPr>
              <a:t>3. </a:t>
            </a:r>
            <a:r>
              <a:rPr lang="zh-CN" altLang="en-US" sz="1600" dirty="0">
                <a:latin typeface="+mn-ea"/>
              </a:rPr>
              <a:t>特征矩阵经过一层</a:t>
            </a:r>
            <a:r>
              <a:rPr lang="zh-CN" altLang="en-US" sz="1600" dirty="0">
                <a:solidFill>
                  <a:srgbClr val="FF0000"/>
                </a:solidFill>
                <a:latin typeface="+mn-ea"/>
              </a:rPr>
              <a:t>全连接</a:t>
            </a:r>
            <a:r>
              <a:rPr lang="zh-CN" altLang="en-US" sz="1600" dirty="0">
                <a:latin typeface="+mn-ea"/>
              </a:rPr>
              <a:t>后得到输出</a:t>
            </a:r>
            <a:r>
              <a:rPr lang="en-US" altLang="zh-CN" sz="1600" dirty="0">
                <a:latin typeface="+mn-ea"/>
              </a:rPr>
              <a:t>Z</a:t>
            </a:r>
            <a:r>
              <a:rPr lang="zh-CN" altLang="en-US" sz="1600" dirty="0">
                <a:latin typeface="+mn-ea"/>
              </a:rPr>
              <a:t>。</a:t>
            </a:r>
            <a:endParaRPr lang="en-US" altLang="zh-CN" sz="1600" dirty="0">
              <a:latin typeface="+mn-ea"/>
            </a:endParaRPr>
          </a:p>
        </p:txBody>
      </p:sp>
      <p:cxnSp>
        <p:nvCxnSpPr>
          <p:cNvPr id="4" name="直接连接符 3"/>
          <p:cNvCxnSpPr/>
          <p:nvPr/>
        </p:nvCxnSpPr>
        <p:spPr>
          <a:xfrm>
            <a:off x="0" y="70605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4098" y="182836"/>
            <a:ext cx="3057247" cy="523220"/>
          </a:xfrm>
          <a:prstGeom prst="rect">
            <a:avLst/>
          </a:prstGeom>
          <a:noFill/>
        </p:spPr>
        <p:txBody>
          <a:bodyPr wrap="none" rtlCol="0">
            <a:spAutoFit/>
          </a:bodyPr>
          <a:lstStyle/>
          <a:p>
            <a:r>
              <a:rPr lang="zh-CN" altLang="en-US" sz="2800" dirty="0"/>
              <a:t>多头自注意力机制</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06056"/>
            <a:ext cx="250013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6448" y="106636"/>
            <a:ext cx="2676887" cy="523220"/>
          </a:xfrm>
          <a:prstGeom prst="rect">
            <a:avLst/>
          </a:prstGeom>
          <a:noFill/>
        </p:spPr>
        <p:txBody>
          <a:bodyPr wrap="none" rtlCol="0">
            <a:spAutoFit/>
          </a:bodyPr>
          <a:lstStyle/>
          <a:p>
            <a:r>
              <a:rPr lang="zh-CN" altLang="en-US" sz="2800" dirty="0"/>
              <a:t>视觉</a:t>
            </a:r>
            <a:r>
              <a:rPr lang="en-US" altLang="zh-CN" sz="2800" dirty="0"/>
              <a:t>Transformer</a:t>
            </a:r>
            <a:endParaRPr lang="zh-CN" altLang="en-US" sz="2800" dirty="0"/>
          </a:p>
        </p:txBody>
      </p:sp>
      <p:graphicFrame>
        <p:nvGraphicFramePr>
          <p:cNvPr id="2" name="图示 1"/>
          <p:cNvGraphicFramePr/>
          <p:nvPr/>
        </p:nvGraphicFramePr>
        <p:xfrm>
          <a:off x="2235654" y="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连接符: 肘形 6"/>
          <p:cNvCxnSpPr/>
          <p:nvPr/>
        </p:nvCxnSpPr>
        <p:spPr>
          <a:xfrm rot="10800000" flipV="1">
            <a:off x="5467350" y="3063627"/>
            <a:ext cx="3317142" cy="16534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988004" y="4171248"/>
            <a:ext cx="1887568" cy="276999"/>
          </a:xfrm>
          <a:prstGeom prst="rect">
            <a:avLst/>
          </a:prstGeom>
          <a:noFill/>
        </p:spPr>
        <p:txBody>
          <a:bodyPr wrap="none" rtlCol="0">
            <a:spAutoFit/>
          </a:bodyPr>
          <a:lstStyle/>
          <a:p>
            <a:r>
              <a:rPr lang="en-US" altLang="zh-CN" sz="1200" dirty="0" err="1"/>
              <a:t>ALexNet</a:t>
            </a:r>
            <a:r>
              <a:rPr lang="en-US" altLang="zh-CN" sz="1200" dirty="0"/>
              <a:t>/</a:t>
            </a:r>
            <a:r>
              <a:rPr lang="en-US" altLang="zh-CN" sz="1200" dirty="0" err="1"/>
              <a:t>ResNet</a:t>
            </a:r>
            <a:r>
              <a:rPr lang="en-US" altLang="zh-CN" sz="1200" dirty="0"/>
              <a:t>/</a:t>
            </a:r>
            <a:r>
              <a:rPr lang="en-US" altLang="zh-CN" sz="1200" dirty="0" err="1"/>
              <a:t>DenseNet</a:t>
            </a:r>
            <a:endParaRPr lang="zh-CN" altLang="en-US" sz="1200" dirty="0"/>
          </a:p>
        </p:txBody>
      </p:sp>
      <p:sp>
        <p:nvSpPr>
          <p:cNvPr id="16" name="文本框 15"/>
          <p:cNvSpPr txBox="1"/>
          <p:nvPr/>
        </p:nvSpPr>
        <p:spPr>
          <a:xfrm>
            <a:off x="4904566" y="4170546"/>
            <a:ext cx="980525" cy="276999"/>
          </a:xfrm>
          <a:prstGeom prst="rect">
            <a:avLst/>
          </a:prstGeom>
          <a:noFill/>
        </p:spPr>
        <p:txBody>
          <a:bodyPr wrap="none" rtlCol="0">
            <a:spAutoFit/>
          </a:bodyPr>
          <a:lstStyle/>
          <a:p>
            <a:r>
              <a:rPr lang="en-US" altLang="zh-CN" sz="1200" dirty="0" err="1"/>
              <a:t>BoTNet</a:t>
            </a:r>
            <a:r>
              <a:rPr lang="en-US" altLang="zh-CN" sz="1200" dirty="0"/>
              <a:t>/</a:t>
            </a:r>
            <a:r>
              <a:rPr lang="en-US" altLang="zh-CN" sz="1200" dirty="0" err="1"/>
              <a:t>CeiT</a:t>
            </a:r>
            <a:endParaRPr lang="zh-CN" altLang="en-US" sz="1200" dirty="0"/>
          </a:p>
        </p:txBody>
      </p:sp>
      <p:sp>
        <p:nvSpPr>
          <p:cNvPr id="17" name="文本框 16"/>
          <p:cNvSpPr txBox="1"/>
          <p:nvPr/>
        </p:nvSpPr>
        <p:spPr>
          <a:xfrm>
            <a:off x="7438216" y="4185321"/>
            <a:ext cx="1310295" cy="276999"/>
          </a:xfrm>
          <a:prstGeom prst="rect">
            <a:avLst/>
          </a:prstGeom>
          <a:noFill/>
        </p:spPr>
        <p:txBody>
          <a:bodyPr wrap="none" rtlCol="0">
            <a:spAutoFit/>
          </a:bodyPr>
          <a:lstStyle/>
          <a:p>
            <a:r>
              <a:rPr lang="en-US" altLang="zh-CN" sz="1200" dirty="0" err="1">
                <a:solidFill>
                  <a:srgbClr val="FF0000"/>
                </a:solidFill>
              </a:rPr>
              <a:t>ViT</a:t>
            </a:r>
            <a:r>
              <a:rPr lang="en-US" altLang="zh-CN" sz="1200" dirty="0"/>
              <a:t>/PVT/TNT/</a:t>
            </a:r>
            <a:r>
              <a:rPr lang="en-US" altLang="zh-CN" sz="1200" dirty="0" err="1">
                <a:solidFill>
                  <a:srgbClr val="FF0000"/>
                </a:solidFill>
              </a:rPr>
              <a:t>swin</a:t>
            </a:r>
            <a:endParaRPr lang="zh-CN" altLang="en-US" sz="1200" dirty="0">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51c3423-8152-46f4-abee-d6c75639966f"/>
  <p:tag name="COMMONDATA" val="eyJoZGlkIjoiNmFiMmU1MzQyMjVlNzE3YjhjNGMwYzk0NWFmMmI2MDUifQ=="/>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TM02900720[[fn=积分]]</Template>
  <TotalTime>13340</TotalTime>
  <Words>5798</Words>
  <Application>Microsoft Office PowerPoint</Application>
  <PresentationFormat>宽屏</PresentationFormat>
  <Paragraphs>464</Paragraphs>
  <Slides>57</Slides>
  <Notes>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57</vt:i4>
      </vt:variant>
    </vt:vector>
  </HeadingPairs>
  <TitlesOfParts>
    <vt:vector size="71" baseType="lpstr">
      <vt:lpstr>??</vt:lpstr>
      <vt:lpstr>-apple-system</vt:lpstr>
      <vt:lpstr>JetBrains Mono</vt:lpstr>
      <vt:lpstr>PingFang SC</vt:lpstr>
      <vt:lpstr>等线</vt:lpstr>
      <vt:lpstr>宋体</vt:lpstr>
      <vt:lpstr>Arial</vt:lpstr>
      <vt:lpstr>Calibri</vt:lpstr>
      <vt:lpstr>Calibri Light</vt:lpstr>
      <vt:lpstr>Cambria Math</vt:lpstr>
      <vt:lpstr>Times New Roman</vt:lpstr>
      <vt:lpstr>Wingdings 2</vt:lpstr>
      <vt:lpstr>HDOfficeLightV0</vt:lpstr>
      <vt:lpstr>回顾</vt:lpstr>
      <vt:lpstr>Transformer 从原理到实现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Transformer 实践</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Tansformer 从原理到实现</dc:title>
  <dc:creator>Administrator</dc:creator>
  <cp:lastModifiedBy>chaoqi li</cp:lastModifiedBy>
  <cp:revision>300</cp:revision>
  <dcterms:created xsi:type="dcterms:W3CDTF">2023-02-19T09:11:00Z</dcterms:created>
  <dcterms:modified xsi:type="dcterms:W3CDTF">2023-03-06T14:05:14Z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0CCC07D96B724E028BE73DCFBBA1BF92</vt:lpwstr>
  </property>
  <property fmtid="{D5CDD505-2E9C-101B-9397-08002B2CF9AE}" pid="3" name="KSOProductBuildVer">
    <vt:lpwstr>2052-11.1.0.13703</vt:lpwstr>
  </property>
</Properties>
</file>